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9" r:id="rId3"/>
    <p:sldId id="290" r:id="rId4"/>
    <p:sldId id="302" r:id="rId5"/>
    <p:sldId id="291" r:id="rId6"/>
    <p:sldId id="301" r:id="rId7"/>
    <p:sldId id="295" r:id="rId8"/>
    <p:sldId id="294" r:id="rId9"/>
    <p:sldId id="297" r:id="rId10"/>
    <p:sldId id="296" r:id="rId11"/>
    <p:sldId id="292" r:id="rId12"/>
    <p:sldId id="293" r:id="rId13"/>
    <p:sldId id="30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5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394205D-7D90-4E87-A0F7-350F14BA1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CDFBECA-1000-484D-BCC0-E3ED944D0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C368051-9C72-4F85-A3B0-F89A3869B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097D7E6-6C4A-4466-AE76-66C26839E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14A641-D61D-464D-9DCD-D995636E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2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723077-D8C8-4C0A-9FF4-EE1CBCEA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86E3B4C-3E01-4642-8555-3D053FE1C6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D9CD3B-1345-433B-9AD9-A16DF0B8F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298AA5E-02B9-4510-A37B-688EC1761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4B69FC-F2D5-4E50-AFA5-CAC31119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261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F630BA8-180F-48B7-9D28-E968AB70B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23C1420-8A69-4737-BFFC-895264DE9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D9C935B-B87C-493F-8290-F3043E88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4EE4D8-6CED-4DF6-BBD9-E86390C9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86F3B5-5933-4127-9412-C818313C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5026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E1D278-F4D5-43BE-A21F-2F0CC6B9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06BAF7-D2CE-45E2-9524-CB7BECEF9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7B60DDE-7807-498F-ADC6-52198EF0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1EECFA-D5E8-4E29-A1BE-7DAD40FB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8A9B17-2BCA-4B43-9417-3456E524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320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B97AB4-342D-42F3-B4AB-AB3BC8657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21AAF98-6904-4BE9-B27C-830E36356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D41E5E6-C1EB-4219-B1A7-7E86B1F6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2932D12-80A6-453B-8EDF-ACC3A3A6B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B14A29-907C-4686-8697-DA55E3C90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67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5F5C98-B6EA-4C7F-AE11-808E3873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831CCA2-BBDE-448E-938B-4F21E4C66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39489C7-26A6-44A3-990F-8BDA4147C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CD04A9F-B75C-4957-99DC-3A07DE29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3A995C-DECD-432F-AE73-793706460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5F76B25-8758-4D08-A076-FE2BD0C0D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0063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AE13DD-BC6E-48ED-B73C-EDFDADC0A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15ABEEE-414A-48D4-9693-A16B18548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A977C52-A474-4501-8B3D-8BED2DD0E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AFCC270-8F5A-41FE-9C01-05B0369AF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DB904B8-E52B-430E-9A03-4DAF70419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60A80B92-CFBD-4EBF-A5DC-4B661BEE3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1A4648E-9862-4522-9218-66F89419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FCB6BCC-69AF-4725-889A-2F3D1FBD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7187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7488CE-C9BC-48BC-8DDB-F8D83F38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9CDC098-0603-4332-B3BE-8AF6348F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8A7F9EA-37F9-46C8-88D2-4E68D72E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A9D4C27-44A8-43C8-93D5-419DCC321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4029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F293AF9-231D-4C8C-99B1-97AE7C797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23CBF6D-280B-435E-81FC-7660A350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DD3EA-D835-480F-9AC8-4F9BA0B4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241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E4C645-963D-4B52-8B19-5AA01D96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F8B463-A99B-417A-9E8A-317409B31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3241DED-62FA-4E8F-ACD0-DD7DD66FF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9F03DB0-BB4E-4548-80C9-9ED4908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5280AB0-8B2B-49A6-8B3E-4089D829B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EC9EE53-AFCD-4F56-8D4C-8F6C9512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851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5D13B2-2985-4039-AD79-91F9F54E3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36D0E26-ADD6-4B43-BAF9-E69E190825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EF54EFB-E161-4CFB-A375-BAE35E7E7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9FE4F2B-B508-491B-9BED-9728FC7B8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C8043A-5AEE-4A54-9CC4-3CC5219C4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B441B0F-7BA9-4279-9836-C5B81195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069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01D1008-4122-40E3-8021-181773A4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BC8FB0F-9874-432A-8DA5-AB224187F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4F2EE3-CF2A-49E1-A842-37F5D6579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76598-3400-4116-BF36-F6B0E8BB5A60}" type="datetimeFigureOut">
              <a:rPr lang="fi-FI" smtClean="0"/>
              <a:t>13.9.2021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FC1C2AD-B199-4455-9C31-5020413E6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7CF13D-F6B8-427F-9561-8387F20D0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CBD75-410E-4201-8019-0B3B7062E6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521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26137DD-9632-4B0A-878A-40AD784AD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9" b="110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D66545A-6F57-4581-93D6-768624E04A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0" y="4179389"/>
            <a:ext cx="3578507" cy="2538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6" name="Suorakulmio 5"/>
          <p:cNvSpPr/>
          <p:nvPr/>
        </p:nvSpPr>
        <p:spPr>
          <a:xfrm>
            <a:off x="97700" y="49037"/>
            <a:ext cx="9425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endParaRPr lang="fi-FI" b="1" dirty="0">
              <a:solidFill>
                <a:schemeClr val="bg1"/>
              </a:solidFill>
              <a:latin typeface="Calibri Light" panose="020F0302020204030204"/>
              <a:ea typeface="+mj-ea"/>
              <a:cs typeface="+mj-cs"/>
            </a:endParaRP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Tilaisuuden kulku </a:t>
            </a:r>
            <a:r>
              <a:rPr lang="fi-FI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Satu Naskali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Avaussanat </a:t>
            </a:r>
            <a:r>
              <a:rPr lang="fi-FI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Matti Jääskeläinen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Tavoitteet – asemakaava </a:t>
            </a:r>
            <a:r>
              <a:rPr lang="fi-FI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Santeri Kortelahti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Kysymykset ja keskustelu 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sp>
        <p:nvSpPr>
          <p:cNvPr id="13" name="Ellipsi 12"/>
          <p:cNvSpPr/>
          <p:nvPr/>
        </p:nvSpPr>
        <p:spPr>
          <a:xfrm>
            <a:off x="1527544" y="4973497"/>
            <a:ext cx="159755" cy="159755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152400" dist="76200" dir="324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3D91A8F9-AAE9-46C3-B9BF-137999B13BC9}"/>
              </a:ext>
            </a:extLst>
          </p:cNvPr>
          <p:cNvSpPr/>
          <p:nvPr/>
        </p:nvSpPr>
        <p:spPr>
          <a:xfrm>
            <a:off x="6802245" y="3590696"/>
            <a:ext cx="680225" cy="6802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20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14" y="2516494"/>
            <a:ext cx="2959013" cy="21907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F60F0272-F363-45FC-B7C6-9736AFC93AB5}"/>
              </a:ext>
            </a:extLst>
          </p:cNvPr>
          <p:cNvSpPr txBox="1">
            <a:spLocks/>
          </p:cNvSpPr>
          <p:nvPr/>
        </p:nvSpPr>
        <p:spPr>
          <a:xfrm>
            <a:off x="353885" y="276293"/>
            <a:ext cx="3449776" cy="431495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Arvostelukriteerit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Arkkitehtuurin omaleimaisuus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Torin kulman idea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Laadukkaat julkisivumateriaalit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Liiketilojen määrä katutasossa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Monipuolinen asuntojakauma, asumisen innovaatiot, perheasuntojen määrä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Kaavan mukaisuus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Toteutuskelpoisuus</a:t>
            </a:r>
          </a:p>
          <a:p>
            <a:pPr marL="0" indent="0">
              <a:lnSpc>
                <a:spcPct val="107000"/>
              </a:lnSpc>
              <a:buNone/>
            </a:pPr>
            <a:endParaRPr lang="fi-FI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Havainnekuva visualisoi asemakaavan tavoitetta ja on yksi</a:t>
            </a:r>
            <a:r>
              <a:rPr lang="fi-FI" sz="15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mahdollinen </a:t>
            </a: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ratkaisu</a:t>
            </a:r>
          </a:p>
          <a:p>
            <a:pPr marL="0" indent="0">
              <a:lnSpc>
                <a:spcPct val="107000"/>
              </a:lnSpc>
              <a:buNone/>
            </a:pPr>
            <a:endParaRPr lang="fi-FI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dirty="0">
              <a:latin typeface="+mj-lt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16EAB316-32BD-4BF1-98F7-8B768393D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58" b="2366"/>
          <a:stretch/>
        </p:blipFill>
        <p:spPr>
          <a:xfrm>
            <a:off x="4047015" y="392257"/>
            <a:ext cx="8054550" cy="5596555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46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14" y="2516494"/>
            <a:ext cx="2959013" cy="21907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F60F0272-F363-45FC-B7C6-9736AFC93AB5}"/>
              </a:ext>
            </a:extLst>
          </p:cNvPr>
          <p:cNvSpPr txBox="1">
            <a:spLocks/>
          </p:cNvSpPr>
          <p:nvPr/>
        </p:nvSpPr>
        <p:spPr>
          <a:xfrm>
            <a:off x="353885" y="276294"/>
            <a:ext cx="3449776" cy="600184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fi-FI" sz="2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Vaadittavat suunnitelmat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Viitteellinen hahmotelma koko korttelista (asemapiirros)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Pohjapiirustukset ja julkisivut joista selviää materiaalit, toteutustapa sekä liiketilat ja asuntojen huoneistojakauma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Visualisointikuvia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Suunnitelma esitetään A3 kokoisella nidotulla tulosteella sekä sähköisenä pdf-kopiona 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Asiakirjat sekä suljettu nimikuori toimitetaan nimimerkillä varustettuna määräpäivään mennessä satu.naskali@pirkkala.fi 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Suunnitelma tulee olla </a:t>
            </a:r>
            <a:r>
              <a:rPr lang="fi-FI" sz="2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asemakaavamääräysten mukainen</a:t>
            </a: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fi-FI" sz="2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toteuttamiskelpoinen</a:t>
            </a: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ilman poikkeamista</a:t>
            </a:r>
          </a:p>
          <a:p>
            <a:pPr>
              <a:lnSpc>
                <a:spcPct val="107000"/>
              </a:lnSpc>
            </a:pPr>
            <a:r>
              <a:rPr lang="fi-FI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Toivomme massasta erottuvaa, laadukasta keskustarakentamista</a:t>
            </a:r>
          </a:p>
          <a:p>
            <a:endParaRPr lang="fi-FI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2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38" r="-1" b="5877"/>
          <a:stretch/>
        </p:blipFill>
        <p:spPr>
          <a:xfrm>
            <a:off x="-130629" y="0"/>
            <a:ext cx="12320625" cy="6858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6DC7AF4-AAE1-42C3-953B-4E825B13A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9" b="110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AAB6401B-17DA-4562-90B4-A2C9CD296152}"/>
              </a:ext>
            </a:extLst>
          </p:cNvPr>
          <p:cNvSpPr/>
          <p:nvPr/>
        </p:nvSpPr>
        <p:spPr>
          <a:xfrm>
            <a:off x="351880" y="276295"/>
            <a:ext cx="3451781" cy="446715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Otsikko 1">
            <a:extLst>
              <a:ext uri="{FF2B5EF4-FFF2-40B4-BE49-F238E27FC236}">
                <a16:creationId xmlns:a16="http://schemas.microsoft.com/office/drawing/2014/main" id="{6A322E67-1048-4F9C-9C9F-B5F11EEC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80" y="276294"/>
            <a:ext cx="3451781" cy="605450"/>
          </a:xfrm>
        </p:spPr>
        <p:txBody>
          <a:bodyPr anchor="t">
            <a:normAutofit/>
          </a:bodyPr>
          <a:lstStyle/>
          <a:p>
            <a:r>
              <a:rPr lang="fi-FI" sz="1600" b="1" dirty="0">
                <a:latin typeface="+mn-lt"/>
              </a:rPr>
              <a:t>Aikataulu</a:t>
            </a:r>
          </a:p>
        </p:txBody>
      </p:sp>
      <p:sp>
        <p:nvSpPr>
          <p:cNvPr id="21" name="Sisällön paikkamerkki 2">
            <a:extLst>
              <a:ext uri="{FF2B5EF4-FFF2-40B4-BE49-F238E27FC236}">
                <a16:creationId xmlns:a16="http://schemas.microsoft.com/office/drawing/2014/main" id="{0C16F12F-439D-4C19-9629-62FAC8B28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80" y="742950"/>
            <a:ext cx="3451781" cy="5902779"/>
          </a:xfrm>
        </p:spPr>
        <p:txBody>
          <a:bodyPr>
            <a:normAutofit/>
          </a:bodyPr>
          <a:lstStyle/>
          <a:p>
            <a:r>
              <a:rPr lang="fi-FI" sz="1500" dirty="0"/>
              <a:t>Kirje hakijoille 23.-28.8.2021</a:t>
            </a:r>
          </a:p>
          <a:p>
            <a:r>
              <a:rPr lang="fi-FI" sz="1500" dirty="0"/>
              <a:t>Verkkosivu 23.8.2021</a:t>
            </a:r>
          </a:p>
          <a:p>
            <a:r>
              <a:rPr lang="fi-FI" sz="1500" b="1" dirty="0"/>
              <a:t>Info 13.9.2021</a:t>
            </a:r>
          </a:p>
          <a:p>
            <a:r>
              <a:rPr lang="fi-FI" sz="1500" dirty="0"/>
              <a:t>Kysymykset 30.9.2021</a:t>
            </a:r>
          </a:p>
          <a:p>
            <a:r>
              <a:rPr lang="fi-FI" sz="1500" dirty="0"/>
              <a:t>Vastaukset 5.10.2021</a:t>
            </a:r>
          </a:p>
          <a:p>
            <a:r>
              <a:rPr lang="fi-FI" sz="1500" b="1" dirty="0"/>
              <a:t>Sisäänjättö 10.11.2021</a:t>
            </a:r>
          </a:p>
          <a:p>
            <a:r>
              <a:rPr lang="fi-FI" sz="1500" b="1" dirty="0"/>
              <a:t>11/2021:</a:t>
            </a:r>
            <a:r>
              <a:rPr lang="fi-FI" sz="1500" dirty="0"/>
              <a:t> suunnitelmien arviointi ja ratkaisu</a:t>
            </a:r>
          </a:p>
          <a:p>
            <a:r>
              <a:rPr lang="fi-FI" sz="1500" b="1" dirty="0"/>
              <a:t>11/2021:</a:t>
            </a:r>
            <a:r>
              <a:rPr lang="fi-FI" sz="1500" dirty="0"/>
              <a:t> </a:t>
            </a:r>
            <a:r>
              <a:rPr lang="fi-FI" sz="1500" dirty="0" err="1"/>
              <a:t>Kh</a:t>
            </a:r>
            <a:r>
              <a:rPr lang="fi-FI" sz="1500" dirty="0"/>
              <a:t>, päätös tontin myynnistä</a:t>
            </a:r>
          </a:p>
          <a:p>
            <a:r>
              <a:rPr lang="fi-FI" sz="1500" b="1" dirty="0"/>
              <a:t>12/2021:</a:t>
            </a:r>
            <a:r>
              <a:rPr lang="fi-FI" sz="1500" dirty="0"/>
              <a:t> kaupanteko</a:t>
            </a:r>
          </a:p>
          <a:p>
            <a:r>
              <a:rPr lang="fi-FI" sz="1500" dirty="0"/>
              <a:t>1-5/2022: suunnittelu, luvat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sz="1500" b="1" dirty="0"/>
              <a:t>6/2022: </a:t>
            </a:r>
            <a:r>
              <a:rPr lang="fi-FI" sz="1500" dirty="0"/>
              <a:t>rakentaminen</a:t>
            </a:r>
          </a:p>
          <a:p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38" r="-1" b="5877"/>
          <a:stretch/>
        </p:blipFill>
        <p:spPr>
          <a:xfrm>
            <a:off x="-130629" y="0"/>
            <a:ext cx="12320625" cy="6858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66DC7AF4-AAE1-42C3-953B-4E825B13A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9" b="110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9F5DC-A620-4503-8976-33C6B72AA99F}"/>
              </a:ext>
            </a:extLst>
          </p:cNvPr>
          <p:cNvSpPr txBox="1"/>
          <p:nvPr/>
        </p:nvSpPr>
        <p:spPr>
          <a:xfrm>
            <a:off x="0" y="2007220"/>
            <a:ext cx="12189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i="1" dirty="0">
                <a:solidFill>
                  <a:schemeClr val="bg1"/>
                </a:solidFill>
                <a:latin typeface="+mj-lt"/>
              </a:rPr>
              <a:t>Suunnitteluintoa ja lennokkaita ajatuksia!</a:t>
            </a:r>
          </a:p>
        </p:txBody>
      </p:sp>
    </p:spTree>
    <p:extLst>
      <p:ext uri="{BB962C8B-B14F-4D97-AF65-F5344CB8AC3E}">
        <p14:creationId xmlns:p14="http://schemas.microsoft.com/office/powerpoint/2010/main" val="335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B26137DD-9632-4B0A-878A-40AD784AD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09" b="1107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9" name="Vapaamuotoinen: Muoto 28">
            <a:extLst>
              <a:ext uri="{FF2B5EF4-FFF2-40B4-BE49-F238E27FC236}">
                <a16:creationId xmlns:a16="http://schemas.microsoft.com/office/drawing/2014/main" id="{3F34B741-D30F-410C-8769-BB6C0E8FA6D7}"/>
              </a:ext>
            </a:extLst>
          </p:cNvPr>
          <p:cNvSpPr/>
          <p:nvPr/>
        </p:nvSpPr>
        <p:spPr>
          <a:xfrm>
            <a:off x="29818" y="4462671"/>
            <a:ext cx="7305260" cy="1987826"/>
          </a:xfrm>
          <a:custGeom>
            <a:avLst/>
            <a:gdLst>
              <a:gd name="connsiteX0" fmla="*/ 6967330 w 6967330"/>
              <a:gd name="connsiteY0" fmla="*/ 0 h 1838739"/>
              <a:gd name="connsiteX1" fmla="*/ 5804452 w 6967330"/>
              <a:gd name="connsiteY1" fmla="*/ 248478 h 1838739"/>
              <a:gd name="connsiteX2" fmla="*/ 4512365 w 6967330"/>
              <a:gd name="connsiteY2" fmla="*/ 516834 h 1838739"/>
              <a:gd name="connsiteX3" fmla="*/ 2951922 w 6967330"/>
              <a:gd name="connsiteY3" fmla="*/ 934278 h 1838739"/>
              <a:gd name="connsiteX4" fmla="*/ 1620078 w 6967330"/>
              <a:gd name="connsiteY4" fmla="*/ 1331843 h 1838739"/>
              <a:gd name="connsiteX5" fmla="*/ 0 w 6967330"/>
              <a:gd name="connsiteY5" fmla="*/ 1838739 h 1838739"/>
              <a:gd name="connsiteX0" fmla="*/ 7305260 w 7305260"/>
              <a:gd name="connsiteY0" fmla="*/ 0 h 1987826"/>
              <a:gd name="connsiteX1" fmla="*/ 6142382 w 7305260"/>
              <a:gd name="connsiteY1" fmla="*/ 248478 h 1987826"/>
              <a:gd name="connsiteX2" fmla="*/ 4850295 w 7305260"/>
              <a:gd name="connsiteY2" fmla="*/ 516834 h 1987826"/>
              <a:gd name="connsiteX3" fmla="*/ 3289852 w 7305260"/>
              <a:gd name="connsiteY3" fmla="*/ 934278 h 1987826"/>
              <a:gd name="connsiteX4" fmla="*/ 1958008 w 7305260"/>
              <a:gd name="connsiteY4" fmla="*/ 1331843 h 1987826"/>
              <a:gd name="connsiteX5" fmla="*/ 0 w 7305260"/>
              <a:gd name="connsiteY5" fmla="*/ 1987826 h 1987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5260" h="1987826">
                <a:moveTo>
                  <a:pt x="7305260" y="0"/>
                </a:moveTo>
                <a:lnTo>
                  <a:pt x="6142382" y="248478"/>
                </a:lnTo>
                <a:lnTo>
                  <a:pt x="4850295" y="516834"/>
                </a:lnTo>
                <a:lnTo>
                  <a:pt x="3289852" y="934278"/>
                </a:lnTo>
                <a:lnTo>
                  <a:pt x="1958008" y="1331843"/>
                </a:lnTo>
                <a:cubicBezTo>
                  <a:pt x="1417982" y="1500808"/>
                  <a:pt x="540026" y="1818861"/>
                  <a:pt x="0" y="1987826"/>
                </a:cubicBezTo>
              </a:path>
            </a:pathLst>
          </a:custGeom>
          <a:noFill/>
          <a:ln w="133350">
            <a:solidFill>
              <a:srgbClr val="00B0F0">
                <a:alpha val="5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6" name="Suorakulmio 5"/>
          <p:cNvSpPr/>
          <p:nvPr/>
        </p:nvSpPr>
        <p:spPr>
          <a:xfrm>
            <a:off x="97700" y="49037"/>
            <a:ext cx="94256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9112F857-EED2-474E-9E97-5E7E3808FEEE}"/>
              </a:ext>
            </a:extLst>
          </p:cNvPr>
          <p:cNvSpPr/>
          <p:nvPr/>
        </p:nvSpPr>
        <p:spPr>
          <a:xfrm>
            <a:off x="74271" y="3580818"/>
            <a:ext cx="11319250" cy="2841717"/>
          </a:xfrm>
          <a:custGeom>
            <a:avLst/>
            <a:gdLst>
              <a:gd name="connsiteX0" fmla="*/ 0 w 8098972"/>
              <a:gd name="connsiteY0" fmla="*/ 1748413 h 1748413"/>
              <a:gd name="connsiteX1" fmla="*/ 1024932 w 8098972"/>
              <a:gd name="connsiteY1" fmla="*/ 1477107 h 1748413"/>
              <a:gd name="connsiteX2" fmla="*/ 2491991 w 8098972"/>
              <a:gd name="connsiteY2" fmla="*/ 1065125 h 1748413"/>
              <a:gd name="connsiteX3" fmla="*/ 3908809 w 8098972"/>
              <a:gd name="connsiteY3" fmla="*/ 773723 h 1748413"/>
              <a:gd name="connsiteX4" fmla="*/ 4783016 w 8098972"/>
              <a:gd name="connsiteY4" fmla="*/ 602901 h 1748413"/>
              <a:gd name="connsiteX5" fmla="*/ 5928528 w 8098972"/>
              <a:gd name="connsiteY5" fmla="*/ 442127 h 1748413"/>
              <a:gd name="connsiteX6" fmla="*/ 7003701 w 8098972"/>
              <a:gd name="connsiteY6" fmla="*/ 261257 h 1748413"/>
              <a:gd name="connsiteX7" fmla="*/ 8098972 w 8098972"/>
              <a:gd name="connsiteY7" fmla="*/ 0 h 1748413"/>
              <a:gd name="connsiteX0" fmla="*/ 0 w 9927772"/>
              <a:gd name="connsiteY0" fmla="*/ 2354700 h 2354700"/>
              <a:gd name="connsiteX1" fmla="*/ 2853732 w 9927772"/>
              <a:gd name="connsiteY1" fmla="*/ 1477107 h 2354700"/>
              <a:gd name="connsiteX2" fmla="*/ 4320791 w 9927772"/>
              <a:gd name="connsiteY2" fmla="*/ 1065125 h 2354700"/>
              <a:gd name="connsiteX3" fmla="*/ 5737609 w 9927772"/>
              <a:gd name="connsiteY3" fmla="*/ 773723 h 2354700"/>
              <a:gd name="connsiteX4" fmla="*/ 6611816 w 9927772"/>
              <a:gd name="connsiteY4" fmla="*/ 602901 h 2354700"/>
              <a:gd name="connsiteX5" fmla="*/ 7757328 w 9927772"/>
              <a:gd name="connsiteY5" fmla="*/ 442127 h 2354700"/>
              <a:gd name="connsiteX6" fmla="*/ 8832501 w 9927772"/>
              <a:gd name="connsiteY6" fmla="*/ 261257 h 2354700"/>
              <a:gd name="connsiteX7" fmla="*/ 9927772 w 9927772"/>
              <a:gd name="connsiteY7" fmla="*/ 0 h 2354700"/>
              <a:gd name="connsiteX0" fmla="*/ 0 w 9927772"/>
              <a:gd name="connsiteY0" fmla="*/ 2354700 h 2354700"/>
              <a:gd name="connsiteX1" fmla="*/ 2187810 w 9927772"/>
              <a:gd name="connsiteY1" fmla="*/ 1656011 h 2354700"/>
              <a:gd name="connsiteX2" fmla="*/ 4320791 w 9927772"/>
              <a:gd name="connsiteY2" fmla="*/ 1065125 h 2354700"/>
              <a:gd name="connsiteX3" fmla="*/ 5737609 w 9927772"/>
              <a:gd name="connsiteY3" fmla="*/ 773723 h 2354700"/>
              <a:gd name="connsiteX4" fmla="*/ 6611816 w 9927772"/>
              <a:gd name="connsiteY4" fmla="*/ 602901 h 2354700"/>
              <a:gd name="connsiteX5" fmla="*/ 7757328 w 9927772"/>
              <a:gd name="connsiteY5" fmla="*/ 442127 h 2354700"/>
              <a:gd name="connsiteX6" fmla="*/ 8832501 w 9927772"/>
              <a:gd name="connsiteY6" fmla="*/ 261257 h 2354700"/>
              <a:gd name="connsiteX7" fmla="*/ 9927772 w 9927772"/>
              <a:gd name="connsiteY7" fmla="*/ 0 h 2354700"/>
              <a:gd name="connsiteX0" fmla="*/ 0 w 10961442"/>
              <a:gd name="connsiteY0" fmla="*/ 2682691 h 2682691"/>
              <a:gd name="connsiteX1" fmla="*/ 2187810 w 10961442"/>
              <a:gd name="connsiteY1" fmla="*/ 1984002 h 2682691"/>
              <a:gd name="connsiteX2" fmla="*/ 4320791 w 10961442"/>
              <a:gd name="connsiteY2" fmla="*/ 1393116 h 2682691"/>
              <a:gd name="connsiteX3" fmla="*/ 5737609 w 10961442"/>
              <a:gd name="connsiteY3" fmla="*/ 1101714 h 2682691"/>
              <a:gd name="connsiteX4" fmla="*/ 6611816 w 10961442"/>
              <a:gd name="connsiteY4" fmla="*/ 930892 h 2682691"/>
              <a:gd name="connsiteX5" fmla="*/ 7757328 w 10961442"/>
              <a:gd name="connsiteY5" fmla="*/ 770118 h 2682691"/>
              <a:gd name="connsiteX6" fmla="*/ 8832501 w 10961442"/>
              <a:gd name="connsiteY6" fmla="*/ 589248 h 2682691"/>
              <a:gd name="connsiteX7" fmla="*/ 10961442 w 10961442"/>
              <a:gd name="connsiteY7" fmla="*/ 0 h 2682691"/>
              <a:gd name="connsiteX0" fmla="*/ 0 w 10961442"/>
              <a:gd name="connsiteY0" fmla="*/ 2682691 h 2682691"/>
              <a:gd name="connsiteX1" fmla="*/ 2187810 w 10961442"/>
              <a:gd name="connsiteY1" fmla="*/ 1984002 h 2682691"/>
              <a:gd name="connsiteX2" fmla="*/ 4320791 w 10961442"/>
              <a:gd name="connsiteY2" fmla="*/ 1393116 h 2682691"/>
              <a:gd name="connsiteX3" fmla="*/ 5737609 w 10961442"/>
              <a:gd name="connsiteY3" fmla="*/ 1101714 h 2682691"/>
              <a:gd name="connsiteX4" fmla="*/ 6611816 w 10961442"/>
              <a:gd name="connsiteY4" fmla="*/ 930892 h 2682691"/>
              <a:gd name="connsiteX5" fmla="*/ 7757328 w 10961442"/>
              <a:gd name="connsiteY5" fmla="*/ 770118 h 2682691"/>
              <a:gd name="connsiteX6" fmla="*/ 8832501 w 10961442"/>
              <a:gd name="connsiteY6" fmla="*/ 589248 h 2682691"/>
              <a:gd name="connsiteX7" fmla="*/ 9795286 w 10961442"/>
              <a:gd name="connsiteY7" fmla="*/ 325260 h 2682691"/>
              <a:gd name="connsiteX8" fmla="*/ 10961442 w 10961442"/>
              <a:gd name="connsiteY8" fmla="*/ 0 h 2682691"/>
              <a:gd name="connsiteX0" fmla="*/ 0 w 10961442"/>
              <a:gd name="connsiteY0" fmla="*/ 2682691 h 2682691"/>
              <a:gd name="connsiteX1" fmla="*/ 2187810 w 10961442"/>
              <a:gd name="connsiteY1" fmla="*/ 1984002 h 2682691"/>
              <a:gd name="connsiteX2" fmla="*/ 4320791 w 10961442"/>
              <a:gd name="connsiteY2" fmla="*/ 1393116 h 2682691"/>
              <a:gd name="connsiteX3" fmla="*/ 5737609 w 10961442"/>
              <a:gd name="connsiteY3" fmla="*/ 1101714 h 2682691"/>
              <a:gd name="connsiteX4" fmla="*/ 6611816 w 10961442"/>
              <a:gd name="connsiteY4" fmla="*/ 930892 h 2682691"/>
              <a:gd name="connsiteX5" fmla="*/ 7757328 w 10961442"/>
              <a:gd name="connsiteY5" fmla="*/ 770118 h 2682691"/>
              <a:gd name="connsiteX6" fmla="*/ 8832501 w 10961442"/>
              <a:gd name="connsiteY6" fmla="*/ 589248 h 2682691"/>
              <a:gd name="connsiteX7" fmla="*/ 9606442 w 10961442"/>
              <a:gd name="connsiteY7" fmla="*/ 414712 h 2682691"/>
              <a:gd name="connsiteX8" fmla="*/ 10961442 w 10961442"/>
              <a:gd name="connsiteY8" fmla="*/ 0 h 2682691"/>
              <a:gd name="connsiteX0" fmla="*/ 0 w 11319250"/>
              <a:gd name="connsiteY0" fmla="*/ 2841717 h 2841717"/>
              <a:gd name="connsiteX1" fmla="*/ 2545618 w 11319250"/>
              <a:gd name="connsiteY1" fmla="*/ 1984002 h 2841717"/>
              <a:gd name="connsiteX2" fmla="*/ 4678599 w 11319250"/>
              <a:gd name="connsiteY2" fmla="*/ 1393116 h 2841717"/>
              <a:gd name="connsiteX3" fmla="*/ 6095417 w 11319250"/>
              <a:gd name="connsiteY3" fmla="*/ 1101714 h 2841717"/>
              <a:gd name="connsiteX4" fmla="*/ 6969624 w 11319250"/>
              <a:gd name="connsiteY4" fmla="*/ 930892 h 2841717"/>
              <a:gd name="connsiteX5" fmla="*/ 8115136 w 11319250"/>
              <a:gd name="connsiteY5" fmla="*/ 770118 h 2841717"/>
              <a:gd name="connsiteX6" fmla="*/ 9190309 w 11319250"/>
              <a:gd name="connsiteY6" fmla="*/ 589248 h 2841717"/>
              <a:gd name="connsiteX7" fmla="*/ 9964250 w 11319250"/>
              <a:gd name="connsiteY7" fmla="*/ 414712 h 2841717"/>
              <a:gd name="connsiteX8" fmla="*/ 11319250 w 11319250"/>
              <a:gd name="connsiteY8" fmla="*/ 0 h 284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9250" h="2841717">
                <a:moveTo>
                  <a:pt x="0" y="2841717"/>
                </a:moveTo>
                <a:lnTo>
                  <a:pt x="2545618" y="1984002"/>
                </a:lnTo>
                <a:lnTo>
                  <a:pt x="4678599" y="1393116"/>
                </a:lnTo>
                <a:lnTo>
                  <a:pt x="6095417" y="1101714"/>
                </a:lnTo>
                <a:lnTo>
                  <a:pt x="6969624" y="930892"/>
                </a:lnTo>
                <a:lnTo>
                  <a:pt x="8115136" y="770118"/>
                </a:lnTo>
                <a:lnTo>
                  <a:pt x="9190309" y="589248"/>
                </a:lnTo>
                <a:lnTo>
                  <a:pt x="9964250" y="414712"/>
                </a:lnTo>
                <a:lnTo>
                  <a:pt x="11319250" y="0"/>
                </a:lnTo>
              </a:path>
            </a:pathLst>
          </a:custGeom>
          <a:noFill/>
          <a:ln w="85725" cap="sq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Kuvaseliteviiva 1 (ei reunaa) 9">
            <a:extLst>
              <a:ext uri="{FF2B5EF4-FFF2-40B4-BE49-F238E27FC236}">
                <a16:creationId xmlns:a16="http://schemas.microsoft.com/office/drawing/2014/main" id="{1E5B3055-A3B7-4C6D-B4E5-B18AA434D05D}"/>
              </a:ext>
            </a:extLst>
          </p:cNvPr>
          <p:cNvSpPr/>
          <p:nvPr/>
        </p:nvSpPr>
        <p:spPr>
          <a:xfrm>
            <a:off x="4541225" y="1478026"/>
            <a:ext cx="1847850" cy="371475"/>
          </a:xfrm>
          <a:prstGeom prst="callout1">
            <a:avLst>
              <a:gd name="adj1" fmla="val 147958"/>
              <a:gd name="adj2" fmla="val 33778"/>
              <a:gd name="adj3" fmla="val 575450"/>
              <a:gd name="adj4" fmla="val 48564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Koulu- ja urheilukampus</a:t>
            </a:r>
            <a:endParaRPr lang="fi-FI" sz="2000" i="1" dirty="0">
              <a:latin typeface="+mj-lt"/>
            </a:endParaRPr>
          </a:p>
        </p:txBody>
      </p:sp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C590B2E5-B6DB-44C5-815E-E06802F59CF4}"/>
              </a:ext>
            </a:extLst>
          </p:cNvPr>
          <p:cNvSpPr/>
          <p:nvPr/>
        </p:nvSpPr>
        <p:spPr>
          <a:xfrm>
            <a:off x="6209882" y="4300696"/>
            <a:ext cx="4200210" cy="2130250"/>
          </a:xfrm>
          <a:custGeom>
            <a:avLst/>
            <a:gdLst>
              <a:gd name="connsiteX0" fmla="*/ 0 w 4592096"/>
              <a:gd name="connsiteY0" fmla="*/ 522514 h 2039815"/>
              <a:gd name="connsiteX1" fmla="*/ 2974312 w 4592096"/>
              <a:gd name="connsiteY1" fmla="*/ 0 h 2039815"/>
              <a:gd name="connsiteX2" fmla="*/ 4592096 w 4592096"/>
              <a:gd name="connsiteY2" fmla="*/ 1065125 h 2039815"/>
              <a:gd name="connsiteX3" fmla="*/ 834013 w 4592096"/>
              <a:gd name="connsiteY3" fmla="*/ 2039815 h 2039815"/>
              <a:gd name="connsiteX4" fmla="*/ 0 w 4592096"/>
              <a:gd name="connsiteY4" fmla="*/ 522514 h 2039815"/>
              <a:gd name="connsiteX0" fmla="*/ 0 w 4200210"/>
              <a:gd name="connsiteY0" fmla="*/ 442127 h 2039815"/>
              <a:gd name="connsiteX1" fmla="*/ 2582426 w 4200210"/>
              <a:gd name="connsiteY1" fmla="*/ 0 h 2039815"/>
              <a:gd name="connsiteX2" fmla="*/ 4200210 w 4200210"/>
              <a:gd name="connsiteY2" fmla="*/ 1065125 h 2039815"/>
              <a:gd name="connsiteX3" fmla="*/ 442127 w 4200210"/>
              <a:gd name="connsiteY3" fmla="*/ 2039815 h 2039815"/>
              <a:gd name="connsiteX4" fmla="*/ 0 w 4200210"/>
              <a:gd name="connsiteY4" fmla="*/ 442127 h 2039815"/>
              <a:gd name="connsiteX0" fmla="*/ 0 w 4200210"/>
              <a:gd name="connsiteY0" fmla="*/ 442127 h 2130250"/>
              <a:gd name="connsiteX1" fmla="*/ 2582426 w 4200210"/>
              <a:gd name="connsiteY1" fmla="*/ 0 h 2130250"/>
              <a:gd name="connsiteX2" fmla="*/ 4200210 w 4200210"/>
              <a:gd name="connsiteY2" fmla="*/ 1065125 h 2130250"/>
              <a:gd name="connsiteX3" fmla="*/ 432079 w 4200210"/>
              <a:gd name="connsiteY3" fmla="*/ 2130250 h 2130250"/>
              <a:gd name="connsiteX4" fmla="*/ 0 w 4200210"/>
              <a:gd name="connsiteY4" fmla="*/ 442127 h 2130250"/>
              <a:gd name="connsiteX0" fmla="*/ 0 w 4200210"/>
              <a:gd name="connsiteY0" fmla="*/ 442127 h 2130250"/>
              <a:gd name="connsiteX1" fmla="*/ 862127 w 4200210"/>
              <a:gd name="connsiteY1" fmla="*/ 300487 h 2130250"/>
              <a:gd name="connsiteX2" fmla="*/ 2582426 w 4200210"/>
              <a:gd name="connsiteY2" fmla="*/ 0 h 2130250"/>
              <a:gd name="connsiteX3" fmla="*/ 4200210 w 4200210"/>
              <a:gd name="connsiteY3" fmla="*/ 1065125 h 2130250"/>
              <a:gd name="connsiteX4" fmla="*/ 432079 w 4200210"/>
              <a:gd name="connsiteY4" fmla="*/ 2130250 h 2130250"/>
              <a:gd name="connsiteX5" fmla="*/ 0 w 4200210"/>
              <a:gd name="connsiteY5" fmla="*/ 442127 h 2130250"/>
              <a:gd name="connsiteX0" fmla="*/ 0 w 4200210"/>
              <a:gd name="connsiteY0" fmla="*/ 442127 h 2130250"/>
              <a:gd name="connsiteX1" fmla="*/ 978859 w 4200210"/>
              <a:gd name="connsiteY1" fmla="*/ 237257 h 2130250"/>
              <a:gd name="connsiteX2" fmla="*/ 2582426 w 4200210"/>
              <a:gd name="connsiteY2" fmla="*/ 0 h 2130250"/>
              <a:gd name="connsiteX3" fmla="*/ 4200210 w 4200210"/>
              <a:gd name="connsiteY3" fmla="*/ 1065125 h 2130250"/>
              <a:gd name="connsiteX4" fmla="*/ 432079 w 4200210"/>
              <a:gd name="connsiteY4" fmla="*/ 2130250 h 2130250"/>
              <a:gd name="connsiteX5" fmla="*/ 0 w 4200210"/>
              <a:gd name="connsiteY5" fmla="*/ 442127 h 213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00210" h="2130250">
                <a:moveTo>
                  <a:pt x="0" y="442127"/>
                </a:moveTo>
                <a:lnTo>
                  <a:pt x="978859" y="237257"/>
                </a:lnTo>
                <a:lnTo>
                  <a:pt x="2582426" y="0"/>
                </a:lnTo>
                <a:lnTo>
                  <a:pt x="4200210" y="1065125"/>
                </a:lnTo>
                <a:lnTo>
                  <a:pt x="432079" y="2130250"/>
                </a:lnTo>
                <a:lnTo>
                  <a:pt x="0" y="442127"/>
                </a:lnTo>
                <a:close/>
              </a:path>
            </a:pathLst>
          </a:custGeom>
          <a:gradFill>
            <a:gsLst>
              <a:gs pos="31000">
                <a:schemeClr val="bg1">
                  <a:alpha val="0"/>
                </a:schemeClr>
              </a:gs>
              <a:gs pos="77000">
                <a:srgbClr val="FF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Vapaamuotoinen: Muoto 3">
            <a:extLst>
              <a:ext uri="{FF2B5EF4-FFF2-40B4-BE49-F238E27FC236}">
                <a16:creationId xmlns:a16="http://schemas.microsoft.com/office/drawing/2014/main" id="{FD9F1305-F9D0-434C-8D94-AA3683E21106}"/>
              </a:ext>
            </a:extLst>
          </p:cNvPr>
          <p:cNvSpPr/>
          <p:nvPr/>
        </p:nvSpPr>
        <p:spPr>
          <a:xfrm>
            <a:off x="4205716" y="4331161"/>
            <a:ext cx="2315663" cy="777998"/>
          </a:xfrm>
          <a:custGeom>
            <a:avLst/>
            <a:gdLst>
              <a:gd name="connsiteX0" fmla="*/ 301450 w 2301072"/>
              <a:gd name="connsiteY0" fmla="*/ 512466 h 773723"/>
              <a:gd name="connsiteX1" fmla="*/ 472272 w 2301072"/>
              <a:gd name="connsiteY1" fmla="*/ 612949 h 773723"/>
              <a:gd name="connsiteX2" fmla="*/ 2301072 w 2301072"/>
              <a:gd name="connsiteY2" fmla="*/ 231112 h 773723"/>
              <a:gd name="connsiteX3" fmla="*/ 2029767 w 2301072"/>
              <a:gd name="connsiteY3" fmla="*/ 40193 h 773723"/>
              <a:gd name="connsiteX4" fmla="*/ 1416817 w 2301072"/>
              <a:gd name="connsiteY4" fmla="*/ 160774 h 773723"/>
              <a:gd name="connsiteX5" fmla="*/ 1286189 w 2301072"/>
              <a:gd name="connsiteY5" fmla="*/ 0 h 773723"/>
              <a:gd name="connsiteX6" fmla="*/ 894303 w 2301072"/>
              <a:gd name="connsiteY6" fmla="*/ 60290 h 773723"/>
              <a:gd name="connsiteX7" fmla="*/ 974690 w 2301072"/>
              <a:gd name="connsiteY7" fmla="*/ 241160 h 773723"/>
              <a:gd name="connsiteX8" fmla="*/ 361740 w 2301072"/>
              <a:gd name="connsiteY8" fmla="*/ 422031 h 773723"/>
              <a:gd name="connsiteX9" fmla="*/ 0 w 2301072"/>
              <a:gd name="connsiteY9" fmla="*/ 773723 h 773723"/>
              <a:gd name="connsiteX10" fmla="*/ 552659 w 2301072"/>
              <a:gd name="connsiteY10" fmla="*/ 602901 h 773723"/>
              <a:gd name="connsiteX11" fmla="*/ 552659 w 2301072"/>
              <a:gd name="connsiteY11" fmla="*/ 602901 h 773723"/>
              <a:gd name="connsiteX0" fmla="*/ 301450 w 2301072"/>
              <a:gd name="connsiteY0" fmla="*/ 512466 h 773723"/>
              <a:gd name="connsiteX1" fmla="*/ 837059 w 2301072"/>
              <a:gd name="connsiteY1" fmla="*/ 544855 h 773723"/>
              <a:gd name="connsiteX2" fmla="*/ 2301072 w 2301072"/>
              <a:gd name="connsiteY2" fmla="*/ 231112 h 773723"/>
              <a:gd name="connsiteX3" fmla="*/ 2029767 w 2301072"/>
              <a:gd name="connsiteY3" fmla="*/ 40193 h 773723"/>
              <a:gd name="connsiteX4" fmla="*/ 1416817 w 2301072"/>
              <a:gd name="connsiteY4" fmla="*/ 160774 h 773723"/>
              <a:gd name="connsiteX5" fmla="*/ 1286189 w 2301072"/>
              <a:gd name="connsiteY5" fmla="*/ 0 h 773723"/>
              <a:gd name="connsiteX6" fmla="*/ 894303 w 2301072"/>
              <a:gd name="connsiteY6" fmla="*/ 60290 h 773723"/>
              <a:gd name="connsiteX7" fmla="*/ 974690 w 2301072"/>
              <a:gd name="connsiteY7" fmla="*/ 241160 h 773723"/>
              <a:gd name="connsiteX8" fmla="*/ 361740 w 2301072"/>
              <a:gd name="connsiteY8" fmla="*/ 422031 h 773723"/>
              <a:gd name="connsiteX9" fmla="*/ 0 w 2301072"/>
              <a:gd name="connsiteY9" fmla="*/ 773723 h 773723"/>
              <a:gd name="connsiteX10" fmla="*/ 552659 w 2301072"/>
              <a:gd name="connsiteY10" fmla="*/ 602901 h 773723"/>
              <a:gd name="connsiteX11" fmla="*/ 552659 w 2301072"/>
              <a:gd name="connsiteY11" fmla="*/ 602901 h 773723"/>
              <a:gd name="connsiteX0" fmla="*/ 544641 w 2301072"/>
              <a:gd name="connsiteY0" fmla="*/ 585424 h 773723"/>
              <a:gd name="connsiteX1" fmla="*/ 837059 w 2301072"/>
              <a:gd name="connsiteY1" fmla="*/ 544855 h 773723"/>
              <a:gd name="connsiteX2" fmla="*/ 2301072 w 2301072"/>
              <a:gd name="connsiteY2" fmla="*/ 231112 h 773723"/>
              <a:gd name="connsiteX3" fmla="*/ 2029767 w 2301072"/>
              <a:gd name="connsiteY3" fmla="*/ 40193 h 773723"/>
              <a:gd name="connsiteX4" fmla="*/ 1416817 w 2301072"/>
              <a:gd name="connsiteY4" fmla="*/ 160774 h 773723"/>
              <a:gd name="connsiteX5" fmla="*/ 1286189 w 2301072"/>
              <a:gd name="connsiteY5" fmla="*/ 0 h 773723"/>
              <a:gd name="connsiteX6" fmla="*/ 894303 w 2301072"/>
              <a:gd name="connsiteY6" fmla="*/ 60290 h 773723"/>
              <a:gd name="connsiteX7" fmla="*/ 974690 w 2301072"/>
              <a:gd name="connsiteY7" fmla="*/ 241160 h 773723"/>
              <a:gd name="connsiteX8" fmla="*/ 361740 w 2301072"/>
              <a:gd name="connsiteY8" fmla="*/ 422031 h 773723"/>
              <a:gd name="connsiteX9" fmla="*/ 0 w 2301072"/>
              <a:gd name="connsiteY9" fmla="*/ 773723 h 773723"/>
              <a:gd name="connsiteX10" fmla="*/ 552659 w 2301072"/>
              <a:gd name="connsiteY10" fmla="*/ 602901 h 773723"/>
              <a:gd name="connsiteX11" fmla="*/ 552659 w 2301072"/>
              <a:gd name="connsiteY11" fmla="*/ 602901 h 773723"/>
              <a:gd name="connsiteX0" fmla="*/ 544641 w 2301072"/>
              <a:gd name="connsiteY0" fmla="*/ 585424 h 773723"/>
              <a:gd name="connsiteX1" fmla="*/ 837059 w 2301072"/>
              <a:gd name="connsiteY1" fmla="*/ 544855 h 773723"/>
              <a:gd name="connsiteX2" fmla="*/ 2301072 w 2301072"/>
              <a:gd name="connsiteY2" fmla="*/ 231112 h 773723"/>
              <a:gd name="connsiteX3" fmla="*/ 2029767 w 2301072"/>
              <a:gd name="connsiteY3" fmla="*/ 40193 h 773723"/>
              <a:gd name="connsiteX4" fmla="*/ 1416817 w 2301072"/>
              <a:gd name="connsiteY4" fmla="*/ 160774 h 773723"/>
              <a:gd name="connsiteX5" fmla="*/ 1286189 w 2301072"/>
              <a:gd name="connsiteY5" fmla="*/ 0 h 773723"/>
              <a:gd name="connsiteX6" fmla="*/ 894303 w 2301072"/>
              <a:gd name="connsiteY6" fmla="*/ 60290 h 773723"/>
              <a:gd name="connsiteX7" fmla="*/ 974690 w 2301072"/>
              <a:gd name="connsiteY7" fmla="*/ 241160 h 773723"/>
              <a:gd name="connsiteX8" fmla="*/ 361740 w 2301072"/>
              <a:gd name="connsiteY8" fmla="*/ 422031 h 773723"/>
              <a:gd name="connsiteX9" fmla="*/ 0 w 2301072"/>
              <a:gd name="connsiteY9" fmla="*/ 773723 h 773723"/>
              <a:gd name="connsiteX10" fmla="*/ 552659 w 2301072"/>
              <a:gd name="connsiteY10" fmla="*/ 602901 h 773723"/>
              <a:gd name="connsiteX11" fmla="*/ 265693 w 2301072"/>
              <a:gd name="connsiteY11" fmla="*/ 675858 h 773723"/>
              <a:gd name="connsiteX0" fmla="*/ 671100 w 2301072"/>
              <a:gd name="connsiteY0" fmla="*/ 600016 h 773723"/>
              <a:gd name="connsiteX1" fmla="*/ 837059 w 2301072"/>
              <a:gd name="connsiteY1" fmla="*/ 544855 h 773723"/>
              <a:gd name="connsiteX2" fmla="*/ 2301072 w 2301072"/>
              <a:gd name="connsiteY2" fmla="*/ 231112 h 773723"/>
              <a:gd name="connsiteX3" fmla="*/ 2029767 w 2301072"/>
              <a:gd name="connsiteY3" fmla="*/ 40193 h 773723"/>
              <a:gd name="connsiteX4" fmla="*/ 1416817 w 2301072"/>
              <a:gd name="connsiteY4" fmla="*/ 160774 h 773723"/>
              <a:gd name="connsiteX5" fmla="*/ 1286189 w 2301072"/>
              <a:gd name="connsiteY5" fmla="*/ 0 h 773723"/>
              <a:gd name="connsiteX6" fmla="*/ 894303 w 2301072"/>
              <a:gd name="connsiteY6" fmla="*/ 60290 h 773723"/>
              <a:gd name="connsiteX7" fmla="*/ 974690 w 2301072"/>
              <a:gd name="connsiteY7" fmla="*/ 241160 h 773723"/>
              <a:gd name="connsiteX8" fmla="*/ 361740 w 2301072"/>
              <a:gd name="connsiteY8" fmla="*/ 422031 h 773723"/>
              <a:gd name="connsiteX9" fmla="*/ 0 w 2301072"/>
              <a:gd name="connsiteY9" fmla="*/ 773723 h 773723"/>
              <a:gd name="connsiteX10" fmla="*/ 552659 w 2301072"/>
              <a:gd name="connsiteY10" fmla="*/ 602901 h 773723"/>
              <a:gd name="connsiteX11" fmla="*/ 265693 w 2301072"/>
              <a:gd name="connsiteY11" fmla="*/ 675858 h 773723"/>
              <a:gd name="connsiteX0" fmla="*/ 837059 w 2301072"/>
              <a:gd name="connsiteY0" fmla="*/ 544855 h 773723"/>
              <a:gd name="connsiteX1" fmla="*/ 2301072 w 2301072"/>
              <a:gd name="connsiteY1" fmla="*/ 231112 h 773723"/>
              <a:gd name="connsiteX2" fmla="*/ 2029767 w 2301072"/>
              <a:gd name="connsiteY2" fmla="*/ 40193 h 773723"/>
              <a:gd name="connsiteX3" fmla="*/ 1416817 w 2301072"/>
              <a:gd name="connsiteY3" fmla="*/ 160774 h 773723"/>
              <a:gd name="connsiteX4" fmla="*/ 1286189 w 2301072"/>
              <a:gd name="connsiteY4" fmla="*/ 0 h 773723"/>
              <a:gd name="connsiteX5" fmla="*/ 894303 w 2301072"/>
              <a:gd name="connsiteY5" fmla="*/ 60290 h 773723"/>
              <a:gd name="connsiteX6" fmla="*/ 974690 w 2301072"/>
              <a:gd name="connsiteY6" fmla="*/ 241160 h 773723"/>
              <a:gd name="connsiteX7" fmla="*/ 361740 w 2301072"/>
              <a:gd name="connsiteY7" fmla="*/ 422031 h 773723"/>
              <a:gd name="connsiteX8" fmla="*/ 0 w 2301072"/>
              <a:gd name="connsiteY8" fmla="*/ 773723 h 773723"/>
              <a:gd name="connsiteX9" fmla="*/ 552659 w 2301072"/>
              <a:gd name="connsiteY9" fmla="*/ 602901 h 773723"/>
              <a:gd name="connsiteX10" fmla="*/ 265693 w 2301072"/>
              <a:gd name="connsiteY10" fmla="*/ 675858 h 773723"/>
              <a:gd name="connsiteX0" fmla="*/ 837059 w 2301072"/>
              <a:gd name="connsiteY0" fmla="*/ 544855 h 773723"/>
              <a:gd name="connsiteX1" fmla="*/ 2301072 w 2301072"/>
              <a:gd name="connsiteY1" fmla="*/ 231112 h 773723"/>
              <a:gd name="connsiteX2" fmla="*/ 2029767 w 2301072"/>
              <a:gd name="connsiteY2" fmla="*/ 40193 h 773723"/>
              <a:gd name="connsiteX3" fmla="*/ 1416817 w 2301072"/>
              <a:gd name="connsiteY3" fmla="*/ 160774 h 773723"/>
              <a:gd name="connsiteX4" fmla="*/ 1286189 w 2301072"/>
              <a:gd name="connsiteY4" fmla="*/ 0 h 773723"/>
              <a:gd name="connsiteX5" fmla="*/ 894303 w 2301072"/>
              <a:gd name="connsiteY5" fmla="*/ 60290 h 773723"/>
              <a:gd name="connsiteX6" fmla="*/ 974690 w 2301072"/>
              <a:gd name="connsiteY6" fmla="*/ 241160 h 773723"/>
              <a:gd name="connsiteX7" fmla="*/ 361740 w 2301072"/>
              <a:gd name="connsiteY7" fmla="*/ 422031 h 773723"/>
              <a:gd name="connsiteX8" fmla="*/ 0 w 2301072"/>
              <a:gd name="connsiteY8" fmla="*/ 773723 h 773723"/>
              <a:gd name="connsiteX9" fmla="*/ 265693 w 2301072"/>
              <a:gd name="connsiteY9" fmla="*/ 675858 h 773723"/>
              <a:gd name="connsiteX0" fmla="*/ 837059 w 2301072"/>
              <a:gd name="connsiteY0" fmla="*/ 544855 h 773723"/>
              <a:gd name="connsiteX1" fmla="*/ 2301072 w 2301072"/>
              <a:gd name="connsiteY1" fmla="*/ 231112 h 773723"/>
              <a:gd name="connsiteX2" fmla="*/ 2029767 w 2301072"/>
              <a:gd name="connsiteY2" fmla="*/ 40193 h 773723"/>
              <a:gd name="connsiteX3" fmla="*/ 1416817 w 2301072"/>
              <a:gd name="connsiteY3" fmla="*/ 160774 h 773723"/>
              <a:gd name="connsiteX4" fmla="*/ 1286189 w 2301072"/>
              <a:gd name="connsiteY4" fmla="*/ 0 h 773723"/>
              <a:gd name="connsiteX5" fmla="*/ 894303 w 2301072"/>
              <a:gd name="connsiteY5" fmla="*/ 60290 h 773723"/>
              <a:gd name="connsiteX6" fmla="*/ 974690 w 2301072"/>
              <a:gd name="connsiteY6" fmla="*/ 241160 h 773723"/>
              <a:gd name="connsiteX7" fmla="*/ 361740 w 2301072"/>
              <a:gd name="connsiteY7" fmla="*/ 422031 h 773723"/>
              <a:gd name="connsiteX8" fmla="*/ 0 w 2301072"/>
              <a:gd name="connsiteY8" fmla="*/ 773723 h 773723"/>
              <a:gd name="connsiteX9" fmla="*/ 251101 w 2301072"/>
              <a:gd name="connsiteY9" fmla="*/ 700177 h 773723"/>
              <a:gd name="connsiteX0" fmla="*/ 851650 w 2315663"/>
              <a:gd name="connsiteY0" fmla="*/ 544855 h 700177"/>
              <a:gd name="connsiteX1" fmla="*/ 2315663 w 2315663"/>
              <a:gd name="connsiteY1" fmla="*/ 231112 h 700177"/>
              <a:gd name="connsiteX2" fmla="*/ 2044358 w 2315663"/>
              <a:gd name="connsiteY2" fmla="*/ 40193 h 700177"/>
              <a:gd name="connsiteX3" fmla="*/ 1431408 w 2315663"/>
              <a:gd name="connsiteY3" fmla="*/ 160774 h 700177"/>
              <a:gd name="connsiteX4" fmla="*/ 1300780 w 2315663"/>
              <a:gd name="connsiteY4" fmla="*/ 0 h 700177"/>
              <a:gd name="connsiteX5" fmla="*/ 908894 w 2315663"/>
              <a:gd name="connsiteY5" fmla="*/ 60290 h 700177"/>
              <a:gd name="connsiteX6" fmla="*/ 989281 w 2315663"/>
              <a:gd name="connsiteY6" fmla="*/ 241160 h 700177"/>
              <a:gd name="connsiteX7" fmla="*/ 376331 w 2315663"/>
              <a:gd name="connsiteY7" fmla="*/ 422031 h 700177"/>
              <a:gd name="connsiteX8" fmla="*/ 0 w 2315663"/>
              <a:gd name="connsiteY8" fmla="*/ 686175 h 700177"/>
              <a:gd name="connsiteX9" fmla="*/ 265692 w 2315663"/>
              <a:gd name="connsiteY9" fmla="*/ 700177 h 700177"/>
              <a:gd name="connsiteX0" fmla="*/ 851650 w 2315663"/>
              <a:gd name="connsiteY0" fmla="*/ 544855 h 768271"/>
              <a:gd name="connsiteX1" fmla="*/ 2315663 w 2315663"/>
              <a:gd name="connsiteY1" fmla="*/ 231112 h 768271"/>
              <a:gd name="connsiteX2" fmla="*/ 2044358 w 2315663"/>
              <a:gd name="connsiteY2" fmla="*/ 40193 h 768271"/>
              <a:gd name="connsiteX3" fmla="*/ 1431408 w 2315663"/>
              <a:gd name="connsiteY3" fmla="*/ 160774 h 768271"/>
              <a:gd name="connsiteX4" fmla="*/ 1300780 w 2315663"/>
              <a:gd name="connsiteY4" fmla="*/ 0 h 768271"/>
              <a:gd name="connsiteX5" fmla="*/ 908894 w 2315663"/>
              <a:gd name="connsiteY5" fmla="*/ 60290 h 768271"/>
              <a:gd name="connsiteX6" fmla="*/ 989281 w 2315663"/>
              <a:gd name="connsiteY6" fmla="*/ 241160 h 768271"/>
              <a:gd name="connsiteX7" fmla="*/ 376331 w 2315663"/>
              <a:gd name="connsiteY7" fmla="*/ 422031 h 768271"/>
              <a:gd name="connsiteX8" fmla="*/ 0 w 2315663"/>
              <a:gd name="connsiteY8" fmla="*/ 686175 h 768271"/>
              <a:gd name="connsiteX9" fmla="*/ 76003 w 2315663"/>
              <a:gd name="connsiteY9" fmla="*/ 768271 h 768271"/>
              <a:gd name="connsiteX0" fmla="*/ 851650 w 2315663"/>
              <a:gd name="connsiteY0" fmla="*/ 544855 h 768271"/>
              <a:gd name="connsiteX1" fmla="*/ 2315663 w 2315663"/>
              <a:gd name="connsiteY1" fmla="*/ 231112 h 768271"/>
              <a:gd name="connsiteX2" fmla="*/ 2044358 w 2315663"/>
              <a:gd name="connsiteY2" fmla="*/ 40193 h 768271"/>
              <a:gd name="connsiteX3" fmla="*/ 1431408 w 2315663"/>
              <a:gd name="connsiteY3" fmla="*/ 160774 h 768271"/>
              <a:gd name="connsiteX4" fmla="*/ 1300780 w 2315663"/>
              <a:gd name="connsiteY4" fmla="*/ 0 h 768271"/>
              <a:gd name="connsiteX5" fmla="*/ 908894 w 2315663"/>
              <a:gd name="connsiteY5" fmla="*/ 60290 h 768271"/>
              <a:gd name="connsiteX6" fmla="*/ 989281 w 2315663"/>
              <a:gd name="connsiteY6" fmla="*/ 241160 h 768271"/>
              <a:gd name="connsiteX7" fmla="*/ 322829 w 2315663"/>
              <a:gd name="connsiteY7" fmla="*/ 451214 h 768271"/>
              <a:gd name="connsiteX8" fmla="*/ 0 w 2315663"/>
              <a:gd name="connsiteY8" fmla="*/ 686175 h 768271"/>
              <a:gd name="connsiteX9" fmla="*/ 76003 w 2315663"/>
              <a:gd name="connsiteY9" fmla="*/ 768271 h 768271"/>
              <a:gd name="connsiteX0" fmla="*/ 851650 w 2315663"/>
              <a:gd name="connsiteY0" fmla="*/ 544855 h 768271"/>
              <a:gd name="connsiteX1" fmla="*/ 2315663 w 2315663"/>
              <a:gd name="connsiteY1" fmla="*/ 231112 h 768271"/>
              <a:gd name="connsiteX2" fmla="*/ 2044358 w 2315663"/>
              <a:gd name="connsiteY2" fmla="*/ 40193 h 768271"/>
              <a:gd name="connsiteX3" fmla="*/ 1431408 w 2315663"/>
              <a:gd name="connsiteY3" fmla="*/ 160774 h 768271"/>
              <a:gd name="connsiteX4" fmla="*/ 1300780 w 2315663"/>
              <a:gd name="connsiteY4" fmla="*/ 0 h 768271"/>
              <a:gd name="connsiteX5" fmla="*/ 908894 w 2315663"/>
              <a:gd name="connsiteY5" fmla="*/ 60290 h 768271"/>
              <a:gd name="connsiteX6" fmla="*/ 989281 w 2315663"/>
              <a:gd name="connsiteY6" fmla="*/ 250888 h 768271"/>
              <a:gd name="connsiteX7" fmla="*/ 322829 w 2315663"/>
              <a:gd name="connsiteY7" fmla="*/ 451214 h 768271"/>
              <a:gd name="connsiteX8" fmla="*/ 0 w 2315663"/>
              <a:gd name="connsiteY8" fmla="*/ 686175 h 768271"/>
              <a:gd name="connsiteX9" fmla="*/ 76003 w 2315663"/>
              <a:gd name="connsiteY9" fmla="*/ 768271 h 768271"/>
              <a:gd name="connsiteX0" fmla="*/ 851650 w 2315663"/>
              <a:gd name="connsiteY0" fmla="*/ 544855 h 768271"/>
              <a:gd name="connsiteX1" fmla="*/ 2315663 w 2315663"/>
              <a:gd name="connsiteY1" fmla="*/ 231112 h 768271"/>
              <a:gd name="connsiteX2" fmla="*/ 2044358 w 2315663"/>
              <a:gd name="connsiteY2" fmla="*/ 40193 h 768271"/>
              <a:gd name="connsiteX3" fmla="*/ 1431408 w 2315663"/>
              <a:gd name="connsiteY3" fmla="*/ 160774 h 768271"/>
              <a:gd name="connsiteX4" fmla="*/ 1300780 w 2315663"/>
              <a:gd name="connsiteY4" fmla="*/ 0 h 768271"/>
              <a:gd name="connsiteX5" fmla="*/ 831073 w 2315663"/>
              <a:gd name="connsiteY5" fmla="*/ 84609 h 768271"/>
              <a:gd name="connsiteX6" fmla="*/ 989281 w 2315663"/>
              <a:gd name="connsiteY6" fmla="*/ 250888 h 768271"/>
              <a:gd name="connsiteX7" fmla="*/ 322829 w 2315663"/>
              <a:gd name="connsiteY7" fmla="*/ 451214 h 768271"/>
              <a:gd name="connsiteX8" fmla="*/ 0 w 2315663"/>
              <a:gd name="connsiteY8" fmla="*/ 686175 h 768271"/>
              <a:gd name="connsiteX9" fmla="*/ 76003 w 2315663"/>
              <a:gd name="connsiteY9" fmla="*/ 768271 h 768271"/>
              <a:gd name="connsiteX0" fmla="*/ 851650 w 2315663"/>
              <a:gd name="connsiteY0" fmla="*/ 554582 h 777998"/>
              <a:gd name="connsiteX1" fmla="*/ 2315663 w 2315663"/>
              <a:gd name="connsiteY1" fmla="*/ 240839 h 777998"/>
              <a:gd name="connsiteX2" fmla="*/ 2044358 w 2315663"/>
              <a:gd name="connsiteY2" fmla="*/ 49920 h 777998"/>
              <a:gd name="connsiteX3" fmla="*/ 1431408 w 2315663"/>
              <a:gd name="connsiteY3" fmla="*/ 170501 h 777998"/>
              <a:gd name="connsiteX4" fmla="*/ 1198640 w 2315663"/>
              <a:gd name="connsiteY4" fmla="*/ 0 h 777998"/>
              <a:gd name="connsiteX5" fmla="*/ 831073 w 2315663"/>
              <a:gd name="connsiteY5" fmla="*/ 94336 h 777998"/>
              <a:gd name="connsiteX6" fmla="*/ 989281 w 2315663"/>
              <a:gd name="connsiteY6" fmla="*/ 260615 h 777998"/>
              <a:gd name="connsiteX7" fmla="*/ 322829 w 2315663"/>
              <a:gd name="connsiteY7" fmla="*/ 460941 h 777998"/>
              <a:gd name="connsiteX8" fmla="*/ 0 w 2315663"/>
              <a:gd name="connsiteY8" fmla="*/ 695902 h 777998"/>
              <a:gd name="connsiteX9" fmla="*/ 76003 w 2315663"/>
              <a:gd name="connsiteY9" fmla="*/ 777998 h 77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5663" h="777998">
                <a:moveTo>
                  <a:pt x="851650" y="554582"/>
                </a:moveTo>
                <a:lnTo>
                  <a:pt x="2315663" y="240839"/>
                </a:lnTo>
                <a:lnTo>
                  <a:pt x="2044358" y="49920"/>
                </a:lnTo>
                <a:lnTo>
                  <a:pt x="1431408" y="170501"/>
                </a:lnTo>
                <a:lnTo>
                  <a:pt x="1198640" y="0"/>
                </a:lnTo>
                <a:lnTo>
                  <a:pt x="831073" y="94336"/>
                </a:lnTo>
                <a:lnTo>
                  <a:pt x="989281" y="260615"/>
                </a:lnTo>
                <a:lnTo>
                  <a:pt x="322829" y="460941"/>
                </a:lnTo>
                <a:lnTo>
                  <a:pt x="0" y="695902"/>
                </a:lnTo>
                <a:lnTo>
                  <a:pt x="76003" y="777998"/>
                </a:lnTo>
              </a:path>
            </a:pathLst>
          </a:cu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37301CA7-25C7-4D88-8517-B174C77A05BD}"/>
              </a:ext>
            </a:extLst>
          </p:cNvPr>
          <p:cNvSpPr/>
          <p:nvPr/>
        </p:nvSpPr>
        <p:spPr>
          <a:xfrm>
            <a:off x="6926094" y="4134255"/>
            <a:ext cx="1434829" cy="306422"/>
          </a:xfrm>
          <a:custGeom>
            <a:avLst/>
            <a:gdLst>
              <a:gd name="connsiteX0" fmla="*/ 72957 w 1434829"/>
              <a:gd name="connsiteY0" fmla="*/ 194554 h 306422"/>
              <a:gd name="connsiteX1" fmla="*/ 223736 w 1434829"/>
              <a:gd name="connsiteY1" fmla="*/ 306422 h 306422"/>
              <a:gd name="connsiteX2" fmla="*/ 1434829 w 1434829"/>
              <a:gd name="connsiteY2" fmla="*/ 150779 h 306422"/>
              <a:gd name="connsiteX3" fmla="*/ 1293778 w 1434829"/>
              <a:gd name="connsiteY3" fmla="*/ 77822 h 306422"/>
              <a:gd name="connsiteX4" fmla="*/ 632297 w 1434829"/>
              <a:gd name="connsiteY4" fmla="*/ 141051 h 306422"/>
              <a:gd name="connsiteX5" fmla="*/ 267510 w 1434829"/>
              <a:gd name="connsiteY5" fmla="*/ 0 h 306422"/>
              <a:gd name="connsiteX6" fmla="*/ 0 w 1434829"/>
              <a:gd name="connsiteY6" fmla="*/ 82685 h 306422"/>
              <a:gd name="connsiteX7" fmla="*/ 72957 w 1434829"/>
              <a:gd name="connsiteY7" fmla="*/ 194554 h 30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4829" h="306422">
                <a:moveTo>
                  <a:pt x="72957" y="194554"/>
                </a:moveTo>
                <a:lnTo>
                  <a:pt x="223736" y="306422"/>
                </a:lnTo>
                <a:lnTo>
                  <a:pt x="1434829" y="150779"/>
                </a:lnTo>
                <a:lnTo>
                  <a:pt x="1293778" y="77822"/>
                </a:lnTo>
                <a:lnTo>
                  <a:pt x="632297" y="141051"/>
                </a:lnTo>
                <a:lnTo>
                  <a:pt x="267510" y="0"/>
                </a:lnTo>
                <a:lnTo>
                  <a:pt x="0" y="82685"/>
                </a:lnTo>
                <a:lnTo>
                  <a:pt x="72957" y="194554"/>
                </a:lnTo>
                <a:close/>
              </a:path>
            </a:pathLst>
          </a:cu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0B727704-4A59-414C-9FAB-FE8DE81D2FA1}"/>
              </a:ext>
            </a:extLst>
          </p:cNvPr>
          <p:cNvSpPr/>
          <p:nvPr/>
        </p:nvSpPr>
        <p:spPr>
          <a:xfrm>
            <a:off x="5959829" y="3294001"/>
            <a:ext cx="324934" cy="111195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1DCFDFB5-7757-4A19-AA2C-794E6E1DEB91}"/>
              </a:ext>
            </a:extLst>
          </p:cNvPr>
          <p:cNvSpPr/>
          <p:nvPr/>
        </p:nvSpPr>
        <p:spPr>
          <a:xfrm>
            <a:off x="5994671" y="3046968"/>
            <a:ext cx="324935" cy="154855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Ellipsi 18">
            <a:extLst>
              <a:ext uri="{FF2B5EF4-FFF2-40B4-BE49-F238E27FC236}">
                <a16:creationId xmlns:a16="http://schemas.microsoft.com/office/drawing/2014/main" id="{86746813-F13C-4470-A6C8-52C8393524B9}"/>
              </a:ext>
            </a:extLst>
          </p:cNvPr>
          <p:cNvSpPr/>
          <p:nvPr/>
        </p:nvSpPr>
        <p:spPr>
          <a:xfrm>
            <a:off x="6193558" y="2858454"/>
            <a:ext cx="324935" cy="154855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Ellipsi 19">
            <a:extLst>
              <a:ext uri="{FF2B5EF4-FFF2-40B4-BE49-F238E27FC236}">
                <a16:creationId xmlns:a16="http://schemas.microsoft.com/office/drawing/2014/main" id="{50E4290D-39C3-4F7E-8F0E-C57817E2E61E}"/>
              </a:ext>
            </a:extLst>
          </p:cNvPr>
          <p:cNvSpPr/>
          <p:nvPr/>
        </p:nvSpPr>
        <p:spPr>
          <a:xfrm>
            <a:off x="6187016" y="3441776"/>
            <a:ext cx="324934" cy="111195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Ellipsi 20">
            <a:extLst>
              <a:ext uri="{FF2B5EF4-FFF2-40B4-BE49-F238E27FC236}">
                <a16:creationId xmlns:a16="http://schemas.microsoft.com/office/drawing/2014/main" id="{62A54B8F-B182-4FA0-AA0D-FAD5747D206F}"/>
              </a:ext>
            </a:extLst>
          </p:cNvPr>
          <p:cNvSpPr/>
          <p:nvPr/>
        </p:nvSpPr>
        <p:spPr>
          <a:xfrm>
            <a:off x="6339416" y="3594176"/>
            <a:ext cx="324934" cy="111195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7E5D5765-AE07-497A-8E78-4A6AD8680D9C}"/>
              </a:ext>
            </a:extLst>
          </p:cNvPr>
          <p:cNvSpPr/>
          <p:nvPr/>
        </p:nvSpPr>
        <p:spPr>
          <a:xfrm>
            <a:off x="7070612" y="3684891"/>
            <a:ext cx="324934" cy="111195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34204A9B-5B7F-4FDA-ADE8-A653C827958D}"/>
              </a:ext>
            </a:extLst>
          </p:cNvPr>
          <p:cNvSpPr/>
          <p:nvPr/>
        </p:nvSpPr>
        <p:spPr>
          <a:xfrm>
            <a:off x="3140765" y="1639957"/>
            <a:ext cx="5367131" cy="2574234"/>
          </a:xfrm>
          <a:custGeom>
            <a:avLst/>
            <a:gdLst>
              <a:gd name="connsiteX0" fmla="*/ 5367131 w 5367131"/>
              <a:gd name="connsiteY0" fmla="*/ 2574234 h 2574234"/>
              <a:gd name="connsiteX1" fmla="*/ 4731026 w 5367131"/>
              <a:gd name="connsiteY1" fmla="*/ 2276060 h 2574234"/>
              <a:gd name="connsiteX2" fmla="*/ 3866322 w 5367131"/>
              <a:gd name="connsiteY2" fmla="*/ 1818860 h 2574234"/>
              <a:gd name="connsiteX3" fmla="*/ 3200400 w 5367131"/>
              <a:gd name="connsiteY3" fmla="*/ 1441173 h 2574234"/>
              <a:gd name="connsiteX4" fmla="*/ 2763078 w 5367131"/>
              <a:gd name="connsiteY4" fmla="*/ 1262269 h 2574234"/>
              <a:gd name="connsiteX5" fmla="*/ 2276061 w 5367131"/>
              <a:gd name="connsiteY5" fmla="*/ 1182756 h 2574234"/>
              <a:gd name="connsiteX6" fmla="*/ 1659835 w 5367131"/>
              <a:gd name="connsiteY6" fmla="*/ 1182756 h 2574234"/>
              <a:gd name="connsiteX7" fmla="*/ 1252331 w 5367131"/>
              <a:gd name="connsiteY7" fmla="*/ 1103243 h 2574234"/>
              <a:gd name="connsiteX8" fmla="*/ 824948 w 5367131"/>
              <a:gd name="connsiteY8" fmla="*/ 974034 h 2574234"/>
              <a:gd name="connsiteX9" fmla="*/ 487018 w 5367131"/>
              <a:gd name="connsiteY9" fmla="*/ 675860 h 2574234"/>
              <a:gd name="connsiteX10" fmla="*/ 308113 w 5367131"/>
              <a:gd name="connsiteY10" fmla="*/ 586408 h 2574234"/>
              <a:gd name="connsiteX11" fmla="*/ 159026 w 5367131"/>
              <a:gd name="connsiteY11" fmla="*/ 586408 h 2574234"/>
              <a:gd name="connsiteX12" fmla="*/ 0 w 5367131"/>
              <a:gd name="connsiteY12" fmla="*/ 477078 h 2574234"/>
              <a:gd name="connsiteX13" fmla="*/ 59635 w 5367131"/>
              <a:gd name="connsiteY13" fmla="*/ 318052 h 2574234"/>
              <a:gd name="connsiteX14" fmla="*/ 168965 w 5367131"/>
              <a:gd name="connsiteY14" fmla="*/ 248478 h 2574234"/>
              <a:gd name="connsiteX15" fmla="*/ 288235 w 5367131"/>
              <a:gd name="connsiteY15" fmla="*/ 188843 h 2574234"/>
              <a:gd name="connsiteX16" fmla="*/ 278296 w 5367131"/>
              <a:gd name="connsiteY16" fmla="*/ 79513 h 2574234"/>
              <a:gd name="connsiteX17" fmla="*/ 268357 w 5367131"/>
              <a:gd name="connsiteY17" fmla="*/ 59634 h 2574234"/>
              <a:gd name="connsiteX18" fmla="*/ 188844 w 5367131"/>
              <a:gd name="connsiteY18" fmla="*/ 29817 h 2574234"/>
              <a:gd name="connsiteX19" fmla="*/ 159026 w 5367131"/>
              <a:gd name="connsiteY19" fmla="*/ 19878 h 2574234"/>
              <a:gd name="connsiteX20" fmla="*/ 99392 w 5367131"/>
              <a:gd name="connsiteY20" fmla="*/ 0 h 257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367131" h="2574234">
                <a:moveTo>
                  <a:pt x="5367131" y="2574234"/>
                </a:moveTo>
                <a:lnTo>
                  <a:pt x="4731026" y="2276060"/>
                </a:lnTo>
                <a:lnTo>
                  <a:pt x="3866322" y="1818860"/>
                </a:lnTo>
                <a:lnTo>
                  <a:pt x="3200400" y="1441173"/>
                </a:lnTo>
                <a:lnTo>
                  <a:pt x="2763078" y="1262269"/>
                </a:lnTo>
                <a:lnTo>
                  <a:pt x="2276061" y="1182756"/>
                </a:lnTo>
                <a:lnTo>
                  <a:pt x="1659835" y="1182756"/>
                </a:lnTo>
                <a:lnTo>
                  <a:pt x="1252331" y="1103243"/>
                </a:lnTo>
                <a:lnTo>
                  <a:pt x="824948" y="974034"/>
                </a:lnTo>
                <a:lnTo>
                  <a:pt x="487018" y="675860"/>
                </a:lnTo>
                <a:lnTo>
                  <a:pt x="308113" y="586408"/>
                </a:lnTo>
                <a:lnTo>
                  <a:pt x="159026" y="586408"/>
                </a:lnTo>
                <a:lnTo>
                  <a:pt x="0" y="477078"/>
                </a:lnTo>
                <a:lnTo>
                  <a:pt x="59635" y="318052"/>
                </a:lnTo>
                <a:lnTo>
                  <a:pt x="168965" y="248478"/>
                </a:lnTo>
                <a:lnTo>
                  <a:pt x="288235" y="188843"/>
                </a:lnTo>
                <a:lnTo>
                  <a:pt x="278296" y="79513"/>
                </a:lnTo>
                <a:lnTo>
                  <a:pt x="268357" y="59634"/>
                </a:lnTo>
                <a:lnTo>
                  <a:pt x="188844" y="29817"/>
                </a:lnTo>
                <a:cubicBezTo>
                  <a:pt x="178998" y="26237"/>
                  <a:pt x="159026" y="19878"/>
                  <a:pt x="159026" y="19878"/>
                </a:cubicBezTo>
                <a:lnTo>
                  <a:pt x="99392" y="0"/>
                </a:lnTo>
              </a:path>
            </a:pathLst>
          </a:custGeom>
          <a:noFill/>
          <a:ln w="85725" cap="sq">
            <a:solidFill>
              <a:schemeClr val="accent4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Kuvaseliteviiva 1 (ei reunaa) 9">
            <a:extLst>
              <a:ext uri="{FF2B5EF4-FFF2-40B4-BE49-F238E27FC236}">
                <a16:creationId xmlns:a16="http://schemas.microsoft.com/office/drawing/2014/main" id="{F067890B-AF84-4584-A8C9-550CDAE18EA6}"/>
              </a:ext>
            </a:extLst>
          </p:cNvPr>
          <p:cNvSpPr/>
          <p:nvPr/>
        </p:nvSpPr>
        <p:spPr>
          <a:xfrm>
            <a:off x="9136807" y="2663667"/>
            <a:ext cx="2332950" cy="371475"/>
          </a:xfrm>
          <a:prstGeom prst="callout1">
            <a:avLst>
              <a:gd name="adj1" fmla="val 62339"/>
              <a:gd name="adj2" fmla="val 430"/>
              <a:gd name="adj3" fmla="val 535577"/>
              <a:gd name="adj4" fmla="val -35240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Naistenmatkanlahti</a:t>
            </a:r>
            <a:endParaRPr lang="fi-FI" sz="2000" i="1" dirty="0">
              <a:latin typeface="+mj-lt"/>
            </a:endParaRPr>
          </a:p>
        </p:txBody>
      </p:sp>
      <p:sp>
        <p:nvSpPr>
          <p:cNvPr id="24" name="Kuvaseliteviiva 1 (ei reunaa) 9">
            <a:extLst>
              <a:ext uri="{FF2B5EF4-FFF2-40B4-BE49-F238E27FC236}">
                <a16:creationId xmlns:a16="http://schemas.microsoft.com/office/drawing/2014/main" id="{4A2D14BF-0046-42A4-BD17-EF4821EE2FB5}"/>
              </a:ext>
            </a:extLst>
          </p:cNvPr>
          <p:cNvSpPr/>
          <p:nvPr/>
        </p:nvSpPr>
        <p:spPr>
          <a:xfrm>
            <a:off x="7933957" y="2428765"/>
            <a:ext cx="2332950" cy="371475"/>
          </a:xfrm>
          <a:prstGeom prst="callout1">
            <a:avLst>
              <a:gd name="adj1" fmla="val 62339"/>
              <a:gd name="adj2" fmla="val 430"/>
              <a:gd name="adj3" fmla="val 503470"/>
              <a:gd name="adj4" fmla="val -23311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Torin alue</a:t>
            </a:r>
            <a:endParaRPr lang="fi-FI" sz="2000" i="1" dirty="0">
              <a:latin typeface="+mj-lt"/>
            </a:endParaRPr>
          </a:p>
        </p:txBody>
      </p:sp>
      <p:sp>
        <p:nvSpPr>
          <p:cNvPr id="25" name="Kuvaseliteviiva 1 (ei reunaa) 9">
            <a:extLst>
              <a:ext uri="{FF2B5EF4-FFF2-40B4-BE49-F238E27FC236}">
                <a16:creationId xmlns:a16="http://schemas.microsoft.com/office/drawing/2014/main" id="{27EA2C94-F42C-498E-83C0-488D616C8D3D}"/>
              </a:ext>
            </a:extLst>
          </p:cNvPr>
          <p:cNvSpPr/>
          <p:nvPr/>
        </p:nvSpPr>
        <p:spPr>
          <a:xfrm>
            <a:off x="2745208" y="5975752"/>
            <a:ext cx="2332950" cy="371475"/>
          </a:xfrm>
          <a:prstGeom prst="callout1">
            <a:avLst>
              <a:gd name="adj1" fmla="val 24881"/>
              <a:gd name="adj2" fmla="val 49850"/>
              <a:gd name="adj3" fmla="val -315259"/>
              <a:gd name="adj4" fmla="val 10236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Keskustan täydennyskorttelit</a:t>
            </a:r>
            <a:endParaRPr lang="fi-FI" sz="2000" i="1" dirty="0">
              <a:latin typeface="+mj-lt"/>
            </a:endParaRPr>
          </a:p>
        </p:txBody>
      </p:sp>
      <p:sp>
        <p:nvSpPr>
          <p:cNvPr id="26" name="Kuvaseliteviiva 1 (ei reunaa) 9">
            <a:extLst>
              <a:ext uri="{FF2B5EF4-FFF2-40B4-BE49-F238E27FC236}">
                <a16:creationId xmlns:a16="http://schemas.microsoft.com/office/drawing/2014/main" id="{516732FB-9BAB-421C-9261-C66F65162962}"/>
              </a:ext>
            </a:extLst>
          </p:cNvPr>
          <p:cNvSpPr/>
          <p:nvPr/>
        </p:nvSpPr>
        <p:spPr>
          <a:xfrm>
            <a:off x="6486775" y="1131137"/>
            <a:ext cx="2332950" cy="371475"/>
          </a:xfrm>
          <a:prstGeom prst="callout1">
            <a:avLst>
              <a:gd name="adj1" fmla="val 134580"/>
              <a:gd name="adj2" fmla="val 18324"/>
              <a:gd name="adj3" fmla="val 607230"/>
              <a:gd name="adj4" fmla="val -1342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Keskustan täydennyskorttelit</a:t>
            </a:r>
            <a:endParaRPr lang="fi-FI" sz="2000" i="1" dirty="0">
              <a:latin typeface="+mj-lt"/>
            </a:endParaRPr>
          </a:p>
        </p:txBody>
      </p:sp>
      <p:sp>
        <p:nvSpPr>
          <p:cNvPr id="27" name="Vapaamuotoinen: Muoto 26">
            <a:extLst>
              <a:ext uri="{FF2B5EF4-FFF2-40B4-BE49-F238E27FC236}">
                <a16:creationId xmlns:a16="http://schemas.microsoft.com/office/drawing/2014/main" id="{45E999A2-DFEC-4EBC-BD7B-4B945ED63CED}"/>
              </a:ext>
            </a:extLst>
          </p:cNvPr>
          <p:cNvSpPr/>
          <p:nvPr/>
        </p:nvSpPr>
        <p:spPr>
          <a:xfrm>
            <a:off x="5565913" y="4909930"/>
            <a:ext cx="6559826" cy="1908313"/>
          </a:xfrm>
          <a:custGeom>
            <a:avLst/>
            <a:gdLst>
              <a:gd name="connsiteX0" fmla="*/ 6559826 w 6559826"/>
              <a:gd name="connsiteY0" fmla="*/ 447261 h 1908313"/>
              <a:gd name="connsiteX1" fmla="*/ 6122504 w 6559826"/>
              <a:gd name="connsiteY1" fmla="*/ 347870 h 1908313"/>
              <a:gd name="connsiteX2" fmla="*/ 5744817 w 6559826"/>
              <a:gd name="connsiteY2" fmla="*/ 347870 h 1908313"/>
              <a:gd name="connsiteX3" fmla="*/ 4949687 w 6559826"/>
              <a:gd name="connsiteY3" fmla="*/ 397566 h 1908313"/>
              <a:gd name="connsiteX4" fmla="*/ 4601817 w 6559826"/>
              <a:gd name="connsiteY4" fmla="*/ 278296 h 1908313"/>
              <a:gd name="connsiteX5" fmla="*/ 4164496 w 6559826"/>
              <a:gd name="connsiteY5" fmla="*/ 159027 h 1908313"/>
              <a:gd name="connsiteX6" fmla="*/ 4045226 w 6559826"/>
              <a:gd name="connsiteY6" fmla="*/ 149087 h 1908313"/>
              <a:gd name="connsiteX7" fmla="*/ 3697357 w 6559826"/>
              <a:gd name="connsiteY7" fmla="*/ 39757 h 1908313"/>
              <a:gd name="connsiteX8" fmla="*/ 3309730 w 6559826"/>
              <a:gd name="connsiteY8" fmla="*/ 0 h 1908313"/>
              <a:gd name="connsiteX9" fmla="*/ 3220278 w 6559826"/>
              <a:gd name="connsiteY9" fmla="*/ 9940 h 1908313"/>
              <a:gd name="connsiteX10" fmla="*/ 2713383 w 6559826"/>
              <a:gd name="connsiteY10" fmla="*/ 89453 h 1908313"/>
              <a:gd name="connsiteX11" fmla="*/ 2623930 w 6559826"/>
              <a:gd name="connsiteY11" fmla="*/ 109331 h 1908313"/>
              <a:gd name="connsiteX12" fmla="*/ 2435087 w 6559826"/>
              <a:gd name="connsiteY12" fmla="*/ 198783 h 1908313"/>
              <a:gd name="connsiteX13" fmla="*/ 2385391 w 6559826"/>
              <a:gd name="connsiteY13" fmla="*/ 278296 h 1908313"/>
              <a:gd name="connsiteX14" fmla="*/ 2365513 w 6559826"/>
              <a:gd name="connsiteY14" fmla="*/ 318053 h 1908313"/>
              <a:gd name="connsiteX15" fmla="*/ 2345635 w 6559826"/>
              <a:gd name="connsiteY15" fmla="*/ 496957 h 1908313"/>
              <a:gd name="connsiteX16" fmla="*/ 2335696 w 6559826"/>
              <a:gd name="connsiteY16" fmla="*/ 616227 h 1908313"/>
              <a:gd name="connsiteX17" fmla="*/ 2325757 w 6559826"/>
              <a:gd name="connsiteY17" fmla="*/ 646044 h 1908313"/>
              <a:gd name="connsiteX18" fmla="*/ 2176670 w 6559826"/>
              <a:gd name="connsiteY18" fmla="*/ 884583 h 1908313"/>
              <a:gd name="connsiteX19" fmla="*/ 2087217 w 6559826"/>
              <a:gd name="connsiteY19" fmla="*/ 924340 h 1908313"/>
              <a:gd name="connsiteX20" fmla="*/ 2057400 w 6559826"/>
              <a:gd name="connsiteY20" fmla="*/ 944218 h 1908313"/>
              <a:gd name="connsiteX21" fmla="*/ 2037522 w 6559826"/>
              <a:gd name="connsiteY21" fmla="*/ 954157 h 1908313"/>
              <a:gd name="connsiteX22" fmla="*/ 1699591 w 6559826"/>
              <a:gd name="connsiteY22" fmla="*/ 1113183 h 1908313"/>
              <a:gd name="connsiteX23" fmla="*/ 1590261 w 6559826"/>
              <a:gd name="connsiteY23" fmla="*/ 1172818 h 1908313"/>
              <a:gd name="connsiteX24" fmla="*/ 1520687 w 6559826"/>
              <a:gd name="connsiteY24" fmla="*/ 1192696 h 1908313"/>
              <a:gd name="connsiteX25" fmla="*/ 824948 w 6559826"/>
              <a:gd name="connsiteY25" fmla="*/ 1321905 h 1908313"/>
              <a:gd name="connsiteX26" fmla="*/ 387626 w 6559826"/>
              <a:gd name="connsiteY26" fmla="*/ 1401418 h 1908313"/>
              <a:gd name="connsiteX27" fmla="*/ 139148 w 6559826"/>
              <a:gd name="connsiteY27" fmla="*/ 1709531 h 1908313"/>
              <a:gd name="connsiteX28" fmla="*/ 0 w 6559826"/>
              <a:gd name="connsiteY28" fmla="*/ 1908313 h 190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559826" h="1908313">
                <a:moveTo>
                  <a:pt x="6559826" y="447261"/>
                </a:moveTo>
                <a:lnTo>
                  <a:pt x="6122504" y="347870"/>
                </a:lnTo>
                <a:lnTo>
                  <a:pt x="5744817" y="347870"/>
                </a:lnTo>
                <a:lnTo>
                  <a:pt x="4949687" y="397566"/>
                </a:lnTo>
                <a:lnTo>
                  <a:pt x="4601817" y="278296"/>
                </a:lnTo>
                <a:lnTo>
                  <a:pt x="4164496" y="159027"/>
                </a:lnTo>
                <a:lnTo>
                  <a:pt x="4045226" y="149087"/>
                </a:lnTo>
                <a:lnTo>
                  <a:pt x="3697357" y="39757"/>
                </a:lnTo>
                <a:lnTo>
                  <a:pt x="3309730" y="0"/>
                </a:lnTo>
                <a:lnTo>
                  <a:pt x="3220278" y="9940"/>
                </a:lnTo>
                <a:lnTo>
                  <a:pt x="2713383" y="89453"/>
                </a:lnTo>
                <a:lnTo>
                  <a:pt x="2623930" y="109331"/>
                </a:lnTo>
                <a:lnTo>
                  <a:pt x="2435087" y="198783"/>
                </a:lnTo>
                <a:cubicBezTo>
                  <a:pt x="2418522" y="225287"/>
                  <a:pt x="2400358" y="250857"/>
                  <a:pt x="2385391" y="278296"/>
                </a:cubicBezTo>
                <a:cubicBezTo>
                  <a:pt x="2357979" y="328551"/>
                  <a:pt x="2390012" y="293552"/>
                  <a:pt x="2365513" y="318053"/>
                </a:cubicBezTo>
                <a:lnTo>
                  <a:pt x="2345635" y="496957"/>
                </a:lnTo>
                <a:cubicBezTo>
                  <a:pt x="2342322" y="536714"/>
                  <a:pt x="2340969" y="576682"/>
                  <a:pt x="2335696" y="616227"/>
                </a:cubicBezTo>
                <a:cubicBezTo>
                  <a:pt x="2334311" y="626612"/>
                  <a:pt x="2325757" y="646044"/>
                  <a:pt x="2325757" y="646044"/>
                </a:cubicBezTo>
                <a:lnTo>
                  <a:pt x="2176670" y="884583"/>
                </a:lnTo>
                <a:cubicBezTo>
                  <a:pt x="2146852" y="897835"/>
                  <a:pt x="2116402" y="909747"/>
                  <a:pt x="2087217" y="924340"/>
                </a:cubicBezTo>
                <a:cubicBezTo>
                  <a:pt x="2076533" y="929682"/>
                  <a:pt x="2067643" y="938072"/>
                  <a:pt x="2057400" y="944218"/>
                </a:cubicBezTo>
                <a:cubicBezTo>
                  <a:pt x="2051048" y="948029"/>
                  <a:pt x="2044148" y="950844"/>
                  <a:pt x="2037522" y="954157"/>
                </a:cubicBezTo>
                <a:lnTo>
                  <a:pt x="1699591" y="1113183"/>
                </a:lnTo>
                <a:cubicBezTo>
                  <a:pt x="1611664" y="1175988"/>
                  <a:pt x="1661135" y="1153489"/>
                  <a:pt x="1590261" y="1172818"/>
                </a:cubicBezTo>
                <a:cubicBezTo>
                  <a:pt x="1566992" y="1179164"/>
                  <a:pt x="1520687" y="1192696"/>
                  <a:pt x="1520687" y="1192696"/>
                </a:cubicBezTo>
                <a:lnTo>
                  <a:pt x="824948" y="1321905"/>
                </a:lnTo>
                <a:lnTo>
                  <a:pt x="387626" y="1401418"/>
                </a:lnTo>
                <a:lnTo>
                  <a:pt x="139148" y="1709531"/>
                </a:lnTo>
                <a:lnTo>
                  <a:pt x="0" y="1908313"/>
                </a:lnTo>
              </a:path>
            </a:pathLst>
          </a:custGeom>
          <a:noFill/>
          <a:ln w="161925" cap="rnd">
            <a:solidFill>
              <a:srgbClr val="92D05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8" name="Vapaamuotoinen: Muoto 27">
            <a:extLst>
              <a:ext uri="{FF2B5EF4-FFF2-40B4-BE49-F238E27FC236}">
                <a16:creationId xmlns:a16="http://schemas.microsoft.com/office/drawing/2014/main" id="{97097679-410E-4057-B08F-9852A10D866B}"/>
              </a:ext>
            </a:extLst>
          </p:cNvPr>
          <p:cNvSpPr/>
          <p:nvPr/>
        </p:nvSpPr>
        <p:spPr>
          <a:xfrm>
            <a:off x="268357" y="3429000"/>
            <a:ext cx="8537713" cy="1371600"/>
          </a:xfrm>
          <a:custGeom>
            <a:avLst/>
            <a:gdLst>
              <a:gd name="connsiteX0" fmla="*/ 8537713 w 8537713"/>
              <a:gd name="connsiteY0" fmla="*/ 1371600 h 1371600"/>
              <a:gd name="connsiteX1" fmla="*/ 7971182 w 8537713"/>
              <a:gd name="connsiteY1" fmla="*/ 1192696 h 1371600"/>
              <a:gd name="connsiteX2" fmla="*/ 7742582 w 8537713"/>
              <a:gd name="connsiteY2" fmla="*/ 1093304 h 1371600"/>
              <a:gd name="connsiteX3" fmla="*/ 7305260 w 8537713"/>
              <a:gd name="connsiteY3" fmla="*/ 954157 h 1371600"/>
              <a:gd name="connsiteX4" fmla="*/ 6917634 w 8537713"/>
              <a:gd name="connsiteY4" fmla="*/ 805070 h 1371600"/>
              <a:gd name="connsiteX5" fmla="*/ 6559826 w 8537713"/>
              <a:gd name="connsiteY5" fmla="*/ 685800 h 1371600"/>
              <a:gd name="connsiteX6" fmla="*/ 6241773 w 8537713"/>
              <a:gd name="connsiteY6" fmla="*/ 675861 h 1371600"/>
              <a:gd name="connsiteX7" fmla="*/ 5973417 w 8537713"/>
              <a:gd name="connsiteY7" fmla="*/ 556591 h 1371600"/>
              <a:gd name="connsiteX8" fmla="*/ 5734878 w 8537713"/>
              <a:gd name="connsiteY8" fmla="*/ 477078 h 1371600"/>
              <a:gd name="connsiteX9" fmla="*/ 5546034 w 8537713"/>
              <a:gd name="connsiteY9" fmla="*/ 457200 h 1371600"/>
              <a:gd name="connsiteX10" fmla="*/ 5098773 w 8537713"/>
              <a:gd name="connsiteY10" fmla="*/ 556591 h 1371600"/>
              <a:gd name="connsiteX11" fmla="*/ 4760843 w 8537713"/>
              <a:gd name="connsiteY11" fmla="*/ 586409 h 1371600"/>
              <a:gd name="connsiteX12" fmla="*/ 4393095 w 8537713"/>
              <a:gd name="connsiteY12" fmla="*/ 566530 h 1371600"/>
              <a:gd name="connsiteX13" fmla="*/ 3876260 w 8537713"/>
              <a:gd name="connsiteY13" fmla="*/ 496957 h 1371600"/>
              <a:gd name="connsiteX14" fmla="*/ 3697356 w 8537713"/>
              <a:gd name="connsiteY14" fmla="*/ 407504 h 1371600"/>
              <a:gd name="connsiteX15" fmla="*/ 3399182 w 8537713"/>
              <a:gd name="connsiteY15" fmla="*/ 218661 h 1371600"/>
              <a:gd name="connsiteX16" fmla="*/ 3021495 w 8537713"/>
              <a:gd name="connsiteY16" fmla="*/ 99391 h 1371600"/>
              <a:gd name="connsiteX17" fmla="*/ 2743200 w 8537713"/>
              <a:gd name="connsiteY17" fmla="*/ 59635 h 1371600"/>
              <a:gd name="connsiteX18" fmla="*/ 2126973 w 8537713"/>
              <a:gd name="connsiteY18" fmla="*/ 0 h 1371600"/>
              <a:gd name="connsiteX19" fmla="*/ 1590260 w 8537713"/>
              <a:gd name="connsiteY19" fmla="*/ 49696 h 1371600"/>
              <a:gd name="connsiteX20" fmla="*/ 1063486 w 8537713"/>
              <a:gd name="connsiteY20" fmla="*/ 49696 h 1371600"/>
              <a:gd name="connsiteX21" fmla="*/ 725556 w 8537713"/>
              <a:gd name="connsiteY21" fmla="*/ 9939 h 1371600"/>
              <a:gd name="connsiteX22" fmla="*/ 228600 w 8537713"/>
              <a:gd name="connsiteY22" fmla="*/ 29817 h 1371600"/>
              <a:gd name="connsiteX23" fmla="*/ 0 w 8537713"/>
              <a:gd name="connsiteY23" fmla="*/ 79513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537713" h="1371600">
                <a:moveTo>
                  <a:pt x="8537713" y="1371600"/>
                </a:moveTo>
                <a:lnTo>
                  <a:pt x="7971182" y="1192696"/>
                </a:lnTo>
                <a:lnTo>
                  <a:pt x="7742582" y="1093304"/>
                </a:lnTo>
                <a:lnTo>
                  <a:pt x="7305260" y="954157"/>
                </a:lnTo>
                <a:lnTo>
                  <a:pt x="6917634" y="805070"/>
                </a:lnTo>
                <a:lnTo>
                  <a:pt x="6559826" y="685800"/>
                </a:lnTo>
                <a:lnTo>
                  <a:pt x="6241773" y="675861"/>
                </a:lnTo>
                <a:lnTo>
                  <a:pt x="5973417" y="556591"/>
                </a:lnTo>
                <a:lnTo>
                  <a:pt x="5734878" y="477078"/>
                </a:lnTo>
                <a:lnTo>
                  <a:pt x="5546034" y="457200"/>
                </a:lnTo>
                <a:lnTo>
                  <a:pt x="5098773" y="556591"/>
                </a:lnTo>
                <a:lnTo>
                  <a:pt x="4760843" y="586409"/>
                </a:lnTo>
                <a:lnTo>
                  <a:pt x="4393095" y="566530"/>
                </a:lnTo>
                <a:lnTo>
                  <a:pt x="3876260" y="496957"/>
                </a:lnTo>
                <a:lnTo>
                  <a:pt x="3697356" y="407504"/>
                </a:lnTo>
                <a:lnTo>
                  <a:pt x="3399182" y="218661"/>
                </a:lnTo>
                <a:lnTo>
                  <a:pt x="3021495" y="99391"/>
                </a:lnTo>
                <a:lnTo>
                  <a:pt x="2743200" y="59635"/>
                </a:lnTo>
                <a:lnTo>
                  <a:pt x="2126973" y="0"/>
                </a:lnTo>
                <a:lnTo>
                  <a:pt x="1590260" y="49696"/>
                </a:lnTo>
                <a:lnTo>
                  <a:pt x="1063486" y="49696"/>
                </a:lnTo>
                <a:lnTo>
                  <a:pt x="725556" y="9939"/>
                </a:lnTo>
                <a:lnTo>
                  <a:pt x="228600" y="29817"/>
                </a:lnTo>
                <a:lnTo>
                  <a:pt x="0" y="79513"/>
                </a:lnTo>
              </a:path>
            </a:pathLst>
          </a:custGeom>
          <a:noFill/>
          <a:ln w="161925" cap="rnd">
            <a:solidFill>
              <a:srgbClr val="92D050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6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358" y="2516494"/>
            <a:ext cx="2959013" cy="2190734"/>
          </a:xfrm>
          <a:prstGeom prst="rect">
            <a:avLst/>
          </a:prstGeom>
        </p:spPr>
      </p:pic>
      <p:sp>
        <p:nvSpPr>
          <p:cNvPr id="10" name="Kuvaseliteviiva 1 (ei reunaa) 9"/>
          <p:cNvSpPr/>
          <p:nvPr/>
        </p:nvSpPr>
        <p:spPr>
          <a:xfrm>
            <a:off x="9070036" y="1623148"/>
            <a:ext cx="1847850" cy="371475"/>
          </a:xfrm>
          <a:prstGeom prst="callout1">
            <a:avLst>
              <a:gd name="adj1" fmla="val 62339"/>
              <a:gd name="adj2" fmla="val 430"/>
              <a:gd name="adj3" fmla="val 535577"/>
              <a:gd name="adj4" fmla="val -35240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Tontti 703/3</a:t>
            </a:r>
            <a:endParaRPr lang="fi-FI" sz="2000" i="1" dirty="0">
              <a:latin typeface="+mj-lt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872D7757-7C56-4E77-84A1-28786CCAEB72}"/>
              </a:ext>
            </a:extLst>
          </p:cNvPr>
          <p:cNvSpPr/>
          <p:nvPr/>
        </p:nvSpPr>
        <p:spPr>
          <a:xfrm>
            <a:off x="97700" y="49037"/>
            <a:ext cx="94256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sp>
        <p:nvSpPr>
          <p:cNvPr id="11" name="Kuvaseliteviiva 1 (ei reunaa) 9">
            <a:extLst>
              <a:ext uri="{FF2B5EF4-FFF2-40B4-BE49-F238E27FC236}">
                <a16:creationId xmlns:a16="http://schemas.microsoft.com/office/drawing/2014/main" id="{D50C1EAF-F724-4C87-8240-9190205152BF}"/>
              </a:ext>
            </a:extLst>
          </p:cNvPr>
          <p:cNvSpPr/>
          <p:nvPr/>
        </p:nvSpPr>
        <p:spPr>
          <a:xfrm>
            <a:off x="10380525" y="5347342"/>
            <a:ext cx="1847850" cy="371475"/>
          </a:xfrm>
          <a:prstGeom prst="callout1">
            <a:avLst>
              <a:gd name="adj1" fmla="val 62339"/>
              <a:gd name="adj2" fmla="val 430"/>
              <a:gd name="adj3" fmla="val -251045"/>
              <a:gd name="adj4" fmla="val -85800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Tori</a:t>
            </a:r>
            <a:endParaRPr lang="fi-FI" sz="2000" i="1" dirty="0">
              <a:latin typeface="+mj-lt"/>
            </a:endParaRPr>
          </a:p>
        </p:txBody>
      </p:sp>
      <p:sp>
        <p:nvSpPr>
          <p:cNvPr id="14" name="Kuvaseliteviiva 1 (ei reunaa) 9">
            <a:extLst>
              <a:ext uri="{FF2B5EF4-FFF2-40B4-BE49-F238E27FC236}">
                <a16:creationId xmlns:a16="http://schemas.microsoft.com/office/drawing/2014/main" id="{4E114073-FF62-45F5-9F4A-0856FFF8E6BF}"/>
              </a:ext>
            </a:extLst>
          </p:cNvPr>
          <p:cNvSpPr/>
          <p:nvPr/>
        </p:nvSpPr>
        <p:spPr>
          <a:xfrm>
            <a:off x="7222186" y="5889565"/>
            <a:ext cx="1847850" cy="371475"/>
          </a:xfrm>
          <a:prstGeom prst="callout1">
            <a:avLst>
              <a:gd name="adj1" fmla="val 62339"/>
              <a:gd name="adj2" fmla="val 430"/>
              <a:gd name="adj3" fmla="val -558737"/>
              <a:gd name="adj4" fmla="val -52452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Uusi keskustakortteli</a:t>
            </a:r>
            <a:endParaRPr lang="fi-FI" sz="2000" i="1" dirty="0">
              <a:latin typeface="+mj-lt"/>
            </a:endParaRPr>
          </a:p>
        </p:txBody>
      </p:sp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47F21E39-8CBE-4325-B049-D2C0276D9AB6}"/>
              </a:ext>
            </a:extLst>
          </p:cNvPr>
          <p:cNvSpPr/>
          <p:nvPr/>
        </p:nvSpPr>
        <p:spPr>
          <a:xfrm>
            <a:off x="7534886" y="3449267"/>
            <a:ext cx="1824759" cy="529679"/>
          </a:xfrm>
          <a:custGeom>
            <a:avLst/>
            <a:gdLst>
              <a:gd name="connsiteX0" fmla="*/ 238327 w 569068"/>
              <a:gd name="connsiteY0" fmla="*/ 233464 h 233464"/>
              <a:gd name="connsiteX1" fmla="*/ 569068 w 569068"/>
              <a:gd name="connsiteY1" fmla="*/ 145915 h 233464"/>
              <a:gd name="connsiteX2" fmla="*/ 340468 w 569068"/>
              <a:gd name="connsiteY2" fmla="*/ 0 h 233464"/>
              <a:gd name="connsiteX3" fmla="*/ 0 w 569068"/>
              <a:gd name="connsiteY3" fmla="*/ 63230 h 233464"/>
              <a:gd name="connsiteX4" fmla="*/ 238327 w 569068"/>
              <a:gd name="connsiteY4" fmla="*/ 233464 h 233464"/>
              <a:gd name="connsiteX0" fmla="*/ 238327 w 1116420"/>
              <a:gd name="connsiteY0" fmla="*/ 345126 h 345126"/>
              <a:gd name="connsiteX1" fmla="*/ 1116420 w 1116420"/>
              <a:gd name="connsiteY1" fmla="*/ 0 h 345126"/>
              <a:gd name="connsiteX2" fmla="*/ 340468 w 1116420"/>
              <a:gd name="connsiteY2" fmla="*/ 111662 h 345126"/>
              <a:gd name="connsiteX3" fmla="*/ 0 w 1116420"/>
              <a:gd name="connsiteY3" fmla="*/ 174892 h 345126"/>
              <a:gd name="connsiteX4" fmla="*/ 238327 w 1116420"/>
              <a:gd name="connsiteY4" fmla="*/ 345126 h 345126"/>
              <a:gd name="connsiteX0" fmla="*/ 334918 w 1116420"/>
              <a:gd name="connsiteY0" fmla="*/ 274293 h 274293"/>
              <a:gd name="connsiteX1" fmla="*/ 1116420 w 1116420"/>
              <a:gd name="connsiteY1" fmla="*/ 0 h 274293"/>
              <a:gd name="connsiteX2" fmla="*/ 340468 w 1116420"/>
              <a:gd name="connsiteY2" fmla="*/ 111662 h 274293"/>
              <a:gd name="connsiteX3" fmla="*/ 0 w 1116420"/>
              <a:gd name="connsiteY3" fmla="*/ 174892 h 274293"/>
              <a:gd name="connsiteX4" fmla="*/ 334918 w 1116420"/>
              <a:gd name="connsiteY4" fmla="*/ 274293 h 274293"/>
              <a:gd name="connsiteX0" fmla="*/ 837194 w 1618696"/>
              <a:gd name="connsiteY0" fmla="*/ 440691 h 440691"/>
              <a:gd name="connsiteX1" fmla="*/ 1618696 w 1618696"/>
              <a:gd name="connsiteY1" fmla="*/ 166398 h 440691"/>
              <a:gd name="connsiteX2" fmla="*/ 842744 w 1618696"/>
              <a:gd name="connsiteY2" fmla="*/ 278060 h 440691"/>
              <a:gd name="connsiteX3" fmla="*/ 0 w 1618696"/>
              <a:gd name="connsiteY3" fmla="*/ 0 h 440691"/>
              <a:gd name="connsiteX4" fmla="*/ 837194 w 1618696"/>
              <a:gd name="connsiteY4" fmla="*/ 440691 h 440691"/>
              <a:gd name="connsiteX0" fmla="*/ 837194 w 1618696"/>
              <a:gd name="connsiteY0" fmla="*/ 606952 h 606952"/>
              <a:gd name="connsiteX1" fmla="*/ 1618696 w 1618696"/>
              <a:gd name="connsiteY1" fmla="*/ 332659 h 606952"/>
              <a:gd name="connsiteX2" fmla="*/ 926456 w 1618696"/>
              <a:gd name="connsiteY2" fmla="*/ 0 h 606952"/>
              <a:gd name="connsiteX3" fmla="*/ 0 w 1618696"/>
              <a:gd name="connsiteY3" fmla="*/ 166261 h 606952"/>
              <a:gd name="connsiteX4" fmla="*/ 837194 w 1618696"/>
              <a:gd name="connsiteY4" fmla="*/ 606952 h 606952"/>
              <a:gd name="connsiteX0" fmla="*/ 837194 w 1786122"/>
              <a:gd name="connsiteY0" fmla="*/ 606952 h 606952"/>
              <a:gd name="connsiteX1" fmla="*/ 1786122 w 1786122"/>
              <a:gd name="connsiteY1" fmla="*/ 339099 h 606952"/>
              <a:gd name="connsiteX2" fmla="*/ 926456 w 1786122"/>
              <a:gd name="connsiteY2" fmla="*/ 0 h 606952"/>
              <a:gd name="connsiteX3" fmla="*/ 0 w 1786122"/>
              <a:gd name="connsiteY3" fmla="*/ 166261 h 606952"/>
              <a:gd name="connsiteX4" fmla="*/ 837194 w 1786122"/>
              <a:gd name="connsiteY4" fmla="*/ 606952 h 606952"/>
              <a:gd name="connsiteX0" fmla="*/ 837194 w 1786122"/>
              <a:gd name="connsiteY0" fmla="*/ 606952 h 606952"/>
              <a:gd name="connsiteX1" fmla="*/ 1786122 w 1786122"/>
              <a:gd name="connsiteY1" fmla="*/ 339099 h 606952"/>
              <a:gd name="connsiteX2" fmla="*/ 958653 w 1786122"/>
              <a:gd name="connsiteY2" fmla="*/ 0 h 606952"/>
              <a:gd name="connsiteX3" fmla="*/ 0 w 1786122"/>
              <a:gd name="connsiteY3" fmla="*/ 166261 h 606952"/>
              <a:gd name="connsiteX4" fmla="*/ 837194 w 1786122"/>
              <a:gd name="connsiteY4" fmla="*/ 606952 h 606952"/>
              <a:gd name="connsiteX0" fmla="*/ 875831 w 1824759"/>
              <a:gd name="connsiteY0" fmla="*/ 606952 h 606952"/>
              <a:gd name="connsiteX1" fmla="*/ 1824759 w 1824759"/>
              <a:gd name="connsiteY1" fmla="*/ 339099 h 606952"/>
              <a:gd name="connsiteX2" fmla="*/ 997290 w 1824759"/>
              <a:gd name="connsiteY2" fmla="*/ 0 h 606952"/>
              <a:gd name="connsiteX3" fmla="*/ 0 w 1824759"/>
              <a:gd name="connsiteY3" fmla="*/ 269292 h 606952"/>
              <a:gd name="connsiteX4" fmla="*/ 875831 w 1824759"/>
              <a:gd name="connsiteY4" fmla="*/ 606952 h 606952"/>
              <a:gd name="connsiteX0" fmla="*/ 875831 w 1824759"/>
              <a:gd name="connsiteY0" fmla="*/ 529679 h 529679"/>
              <a:gd name="connsiteX1" fmla="*/ 1824759 w 1824759"/>
              <a:gd name="connsiteY1" fmla="*/ 261826 h 529679"/>
              <a:gd name="connsiteX2" fmla="*/ 1106761 w 1824759"/>
              <a:gd name="connsiteY2" fmla="*/ 0 h 529679"/>
              <a:gd name="connsiteX3" fmla="*/ 0 w 1824759"/>
              <a:gd name="connsiteY3" fmla="*/ 192019 h 529679"/>
              <a:gd name="connsiteX4" fmla="*/ 875831 w 1824759"/>
              <a:gd name="connsiteY4" fmla="*/ 529679 h 52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759" h="529679">
                <a:moveTo>
                  <a:pt x="875831" y="529679"/>
                </a:moveTo>
                <a:lnTo>
                  <a:pt x="1824759" y="261826"/>
                </a:lnTo>
                <a:lnTo>
                  <a:pt x="1106761" y="0"/>
                </a:lnTo>
                <a:lnTo>
                  <a:pt x="0" y="192019"/>
                </a:lnTo>
                <a:lnTo>
                  <a:pt x="875831" y="529679"/>
                </a:lnTo>
                <a:close/>
              </a:path>
            </a:pathLst>
          </a:custGeom>
          <a:solidFill>
            <a:srgbClr val="FFC000">
              <a:alpha val="34000"/>
            </a:srgbClr>
          </a:solidFill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09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C3467EA-7FFE-4F72-A188-6D8B145C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358" y="2516494"/>
            <a:ext cx="2959013" cy="21907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693" y="2516494"/>
            <a:ext cx="2959013" cy="2190734"/>
          </a:xfrm>
          <a:prstGeom prst="rect">
            <a:avLst/>
          </a:prstGeom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26E6D720-3C93-47D2-8CDA-1275465F9C1E}"/>
              </a:ext>
            </a:extLst>
          </p:cNvPr>
          <p:cNvSpPr/>
          <p:nvPr/>
        </p:nvSpPr>
        <p:spPr>
          <a:xfrm>
            <a:off x="97700" y="49037"/>
            <a:ext cx="94256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sp>
        <p:nvSpPr>
          <p:cNvPr id="17" name="Vapaamuotoinen: Muoto 16">
            <a:extLst>
              <a:ext uri="{FF2B5EF4-FFF2-40B4-BE49-F238E27FC236}">
                <a16:creationId xmlns:a16="http://schemas.microsoft.com/office/drawing/2014/main" id="{ED71B54D-2932-4255-9427-67580A1EFBFA}"/>
              </a:ext>
            </a:extLst>
          </p:cNvPr>
          <p:cNvSpPr/>
          <p:nvPr/>
        </p:nvSpPr>
        <p:spPr>
          <a:xfrm>
            <a:off x="7534886" y="3449267"/>
            <a:ext cx="1824759" cy="529679"/>
          </a:xfrm>
          <a:custGeom>
            <a:avLst/>
            <a:gdLst>
              <a:gd name="connsiteX0" fmla="*/ 238327 w 569068"/>
              <a:gd name="connsiteY0" fmla="*/ 233464 h 233464"/>
              <a:gd name="connsiteX1" fmla="*/ 569068 w 569068"/>
              <a:gd name="connsiteY1" fmla="*/ 145915 h 233464"/>
              <a:gd name="connsiteX2" fmla="*/ 340468 w 569068"/>
              <a:gd name="connsiteY2" fmla="*/ 0 h 233464"/>
              <a:gd name="connsiteX3" fmla="*/ 0 w 569068"/>
              <a:gd name="connsiteY3" fmla="*/ 63230 h 233464"/>
              <a:gd name="connsiteX4" fmla="*/ 238327 w 569068"/>
              <a:gd name="connsiteY4" fmla="*/ 233464 h 233464"/>
              <a:gd name="connsiteX0" fmla="*/ 238327 w 1116420"/>
              <a:gd name="connsiteY0" fmla="*/ 345126 h 345126"/>
              <a:gd name="connsiteX1" fmla="*/ 1116420 w 1116420"/>
              <a:gd name="connsiteY1" fmla="*/ 0 h 345126"/>
              <a:gd name="connsiteX2" fmla="*/ 340468 w 1116420"/>
              <a:gd name="connsiteY2" fmla="*/ 111662 h 345126"/>
              <a:gd name="connsiteX3" fmla="*/ 0 w 1116420"/>
              <a:gd name="connsiteY3" fmla="*/ 174892 h 345126"/>
              <a:gd name="connsiteX4" fmla="*/ 238327 w 1116420"/>
              <a:gd name="connsiteY4" fmla="*/ 345126 h 345126"/>
              <a:gd name="connsiteX0" fmla="*/ 334918 w 1116420"/>
              <a:gd name="connsiteY0" fmla="*/ 274293 h 274293"/>
              <a:gd name="connsiteX1" fmla="*/ 1116420 w 1116420"/>
              <a:gd name="connsiteY1" fmla="*/ 0 h 274293"/>
              <a:gd name="connsiteX2" fmla="*/ 340468 w 1116420"/>
              <a:gd name="connsiteY2" fmla="*/ 111662 h 274293"/>
              <a:gd name="connsiteX3" fmla="*/ 0 w 1116420"/>
              <a:gd name="connsiteY3" fmla="*/ 174892 h 274293"/>
              <a:gd name="connsiteX4" fmla="*/ 334918 w 1116420"/>
              <a:gd name="connsiteY4" fmla="*/ 274293 h 274293"/>
              <a:gd name="connsiteX0" fmla="*/ 837194 w 1618696"/>
              <a:gd name="connsiteY0" fmla="*/ 440691 h 440691"/>
              <a:gd name="connsiteX1" fmla="*/ 1618696 w 1618696"/>
              <a:gd name="connsiteY1" fmla="*/ 166398 h 440691"/>
              <a:gd name="connsiteX2" fmla="*/ 842744 w 1618696"/>
              <a:gd name="connsiteY2" fmla="*/ 278060 h 440691"/>
              <a:gd name="connsiteX3" fmla="*/ 0 w 1618696"/>
              <a:gd name="connsiteY3" fmla="*/ 0 h 440691"/>
              <a:gd name="connsiteX4" fmla="*/ 837194 w 1618696"/>
              <a:gd name="connsiteY4" fmla="*/ 440691 h 440691"/>
              <a:gd name="connsiteX0" fmla="*/ 837194 w 1618696"/>
              <a:gd name="connsiteY0" fmla="*/ 606952 h 606952"/>
              <a:gd name="connsiteX1" fmla="*/ 1618696 w 1618696"/>
              <a:gd name="connsiteY1" fmla="*/ 332659 h 606952"/>
              <a:gd name="connsiteX2" fmla="*/ 926456 w 1618696"/>
              <a:gd name="connsiteY2" fmla="*/ 0 h 606952"/>
              <a:gd name="connsiteX3" fmla="*/ 0 w 1618696"/>
              <a:gd name="connsiteY3" fmla="*/ 166261 h 606952"/>
              <a:gd name="connsiteX4" fmla="*/ 837194 w 1618696"/>
              <a:gd name="connsiteY4" fmla="*/ 606952 h 606952"/>
              <a:gd name="connsiteX0" fmla="*/ 837194 w 1786122"/>
              <a:gd name="connsiteY0" fmla="*/ 606952 h 606952"/>
              <a:gd name="connsiteX1" fmla="*/ 1786122 w 1786122"/>
              <a:gd name="connsiteY1" fmla="*/ 339099 h 606952"/>
              <a:gd name="connsiteX2" fmla="*/ 926456 w 1786122"/>
              <a:gd name="connsiteY2" fmla="*/ 0 h 606952"/>
              <a:gd name="connsiteX3" fmla="*/ 0 w 1786122"/>
              <a:gd name="connsiteY3" fmla="*/ 166261 h 606952"/>
              <a:gd name="connsiteX4" fmla="*/ 837194 w 1786122"/>
              <a:gd name="connsiteY4" fmla="*/ 606952 h 606952"/>
              <a:gd name="connsiteX0" fmla="*/ 837194 w 1786122"/>
              <a:gd name="connsiteY0" fmla="*/ 606952 h 606952"/>
              <a:gd name="connsiteX1" fmla="*/ 1786122 w 1786122"/>
              <a:gd name="connsiteY1" fmla="*/ 339099 h 606952"/>
              <a:gd name="connsiteX2" fmla="*/ 958653 w 1786122"/>
              <a:gd name="connsiteY2" fmla="*/ 0 h 606952"/>
              <a:gd name="connsiteX3" fmla="*/ 0 w 1786122"/>
              <a:gd name="connsiteY3" fmla="*/ 166261 h 606952"/>
              <a:gd name="connsiteX4" fmla="*/ 837194 w 1786122"/>
              <a:gd name="connsiteY4" fmla="*/ 606952 h 606952"/>
              <a:gd name="connsiteX0" fmla="*/ 875831 w 1824759"/>
              <a:gd name="connsiteY0" fmla="*/ 606952 h 606952"/>
              <a:gd name="connsiteX1" fmla="*/ 1824759 w 1824759"/>
              <a:gd name="connsiteY1" fmla="*/ 339099 h 606952"/>
              <a:gd name="connsiteX2" fmla="*/ 997290 w 1824759"/>
              <a:gd name="connsiteY2" fmla="*/ 0 h 606952"/>
              <a:gd name="connsiteX3" fmla="*/ 0 w 1824759"/>
              <a:gd name="connsiteY3" fmla="*/ 269292 h 606952"/>
              <a:gd name="connsiteX4" fmla="*/ 875831 w 1824759"/>
              <a:gd name="connsiteY4" fmla="*/ 606952 h 606952"/>
              <a:gd name="connsiteX0" fmla="*/ 875831 w 1824759"/>
              <a:gd name="connsiteY0" fmla="*/ 529679 h 529679"/>
              <a:gd name="connsiteX1" fmla="*/ 1824759 w 1824759"/>
              <a:gd name="connsiteY1" fmla="*/ 261826 h 529679"/>
              <a:gd name="connsiteX2" fmla="*/ 1106761 w 1824759"/>
              <a:gd name="connsiteY2" fmla="*/ 0 h 529679"/>
              <a:gd name="connsiteX3" fmla="*/ 0 w 1824759"/>
              <a:gd name="connsiteY3" fmla="*/ 192019 h 529679"/>
              <a:gd name="connsiteX4" fmla="*/ 875831 w 1824759"/>
              <a:gd name="connsiteY4" fmla="*/ 529679 h 52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759" h="529679">
                <a:moveTo>
                  <a:pt x="875831" y="529679"/>
                </a:moveTo>
                <a:lnTo>
                  <a:pt x="1824759" y="261826"/>
                </a:lnTo>
                <a:lnTo>
                  <a:pt x="1106761" y="0"/>
                </a:lnTo>
                <a:lnTo>
                  <a:pt x="0" y="192019"/>
                </a:lnTo>
                <a:lnTo>
                  <a:pt x="875831" y="529679"/>
                </a:lnTo>
                <a:close/>
              </a:path>
            </a:pathLst>
          </a:custGeom>
          <a:solidFill>
            <a:srgbClr val="FFC000">
              <a:alpha val="34000"/>
            </a:srgbClr>
          </a:solidFill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B54CD8E-FE19-41D2-B8DC-62495688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10" y="2516494"/>
            <a:ext cx="10143371" cy="374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158EB8B-7034-41EA-902A-BF50C4D281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2269">
            <a:off x="6208504" y="207740"/>
            <a:ext cx="2647432" cy="374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595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1C3467EA-7FFE-4F72-A188-6D8B145C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358" y="2516494"/>
            <a:ext cx="2959013" cy="21907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693" y="2516494"/>
            <a:ext cx="2959013" cy="2190734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26E6D720-3C93-47D2-8CDA-1275465F9C1E}"/>
              </a:ext>
            </a:extLst>
          </p:cNvPr>
          <p:cNvSpPr/>
          <p:nvPr/>
        </p:nvSpPr>
        <p:spPr>
          <a:xfrm>
            <a:off x="97700" y="49037"/>
            <a:ext cx="94256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pic>
        <p:nvPicPr>
          <p:cNvPr id="24" name="Kuva 23">
            <a:extLst>
              <a:ext uri="{FF2B5EF4-FFF2-40B4-BE49-F238E27FC236}">
                <a16:creationId xmlns:a16="http://schemas.microsoft.com/office/drawing/2014/main" id="{C47B58F1-BFCC-453D-9DAA-F6F9C1F46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00" y="1710531"/>
            <a:ext cx="7059530" cy="4855019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5" name="Kuvaselitesuorakulmio 3">
            <a:extLst>
              <a:ext uri="{FF2B5EF4-FFF2-40B4-BE49-F238E27FC236}">
                <a16:creationId xmlns:a16="http://schemas.microsoft.com/office/drawing/2014/main" id="{1EF170F8-588B-4481-992A-79DE6AEA3C54}"/>
              </a:ext>
            </a:extLst>
          </p:cNvPr>
          <p:cNvSpPr/>
          <p:nvPr/>
        </p:nvSpPr>
        <p:spPr>
          <a:xfrm>
            <a:off x="607631" y="2441336"/>
            <a:ext cx="1098990" cy="804281"/>
          </a:xfrm>
          <a:prstGeom prst="wedgeRectCallout">
            <a:avLst>
              <a:gd name="adj1" fmla="val 213679"/>
              <a:gd name="adj2" fmla="val 133897"/>
            </a:avLst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cs typeface="Times New Roman" panose="02020603050405020304" pitchFamily="18" charset="0"/>
              </a:rPr>
              <a:t>2-kerroksinen Liiketilat, katutaso</a:t>
            </a:r>
          </a:p>
          <a:p>
            <a:pPr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cs typeface="Times New Roman" panose="02020603050405020304" pitchFamily="18" charset="0"/>
              </a:rPr>
              <a:t>500 k-m2</a:t>
            </a:r>
          </a:p>
        </p:txBody>
      </p:sp>
      <p:sp>
        <p:nvSpPr>
          <p:cNvPr id="26" name="Kuvaselitesuorakulmio 5">
            <a:extLst>
              <a:ext uri="{FF2B5EF4-FFF2-40B4-BE49-F238E27FC236}">
                <a16:creationId xmlns:a16="http://schemas.microsoft.com/office/drawing/2014/main" id="{EFB6B45D-6E1F-407E-BF7D-36A1219300E1}"/>
              </a:ext>
            </a:extLst>
          </p:cNvPr>
          <p:cNvSpPr/>
          <p:nvPr/>
        </p:nvSpPr>
        <p:spPr>
          <a:xfrm>
            <a:off x="2437105" y="2374479"/>
            <a:ext cx="1230574" cy="713215"/>
          </a:xfrm>
          <a:prstGeom prst="wedgeRectCallout">
            <a:avLst>
              <a:gd name="adj1" fmla="val 131814"/>
              <a:gd name="adj2" fmla="val 129872"/>
            </a:avLst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9-10 </a:t>
            </a: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-kerroksinen Asuntoja, liiketilaa &lt;20%</a:t>
            </a:r>
          </a:p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3000 k-m2</a:t>
            </a:r>
            <a:endParaRPr lang="fi-FI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Kuvaselitesuorakulmio 6">
            <a:extLst>
              <a:ext uri="{FF2B5EF4-FFF2-40B4-BE49-F238E27FC236}">
                <a16:creationId xmlns:a16="http://schemas.microsoft.com/office/drawing/2014/main" id="{59856AE7-CA81-4788-9D00-85A32693888D}"/>
              </a:ext>
            </a:extLst>
          </p:cNvPr>
          <p:cNvSpPr/>
          <p:nvPr/>
        </p:nvSpPr>
        <p:spPr>
          <a:xfrm>
            <a:off x="6054199" y="3702493"/>
            <a:ext cx="1230574" cy="496274"/>
          </a:xfrm>
          <a:prstGeom prst="wedgeRectCallout">
            <a:avLst>
              <a:gd name="adj1" fmla="val -175851"/>
              <a:gd name="adj2" fmla="val 135631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Pihakannen ylin korkeusasema</a:t>
            </a:r>
          </a:p>
        </p:txBody>
      </p:sp>
      <p:sp>
        <p:nvSpPr>
          <p:cNvPr id="28" name="Kuvaselitesuorakulmio 7">
            <a:extLst>
              <a:ext uri="{FF2B5EF4-FFF2-40B4-BE49-F238E27FC236}">
                <a16:creationId xmlns:a16="http://schemas.microsoft.com/office/drawing/2014/main" id="{63AFF585-FD89-43A1-B9C7-5CE01226EE91}"/>
              </a:ext>
            </a:extLst>
          </p:cNvPr>
          <p:cNvSpPr/>
          <p:nvPr/>
        </p:nvSpPr>
        <p:spPr>
          <a:xfrm>
            <a:off x="6054199" y="4286160"/>
            <a:ext cx="1230574" cy="548243"/>
          </a:xfrm>
          <a:prstGeom prst="wedgeRectCallout">
            <a:avLst>
              <a:gd name="adj1" fmla="val -159543"/>
              <a:gd name="adj2" fmla="val 58728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Autopaikoitus tulee kattaa pihakannella</a:t>
            </a:r>
          </a:p>
        </p:txBody>
      </p:sp>
      <p:sp>
        <p:nvSpPr>
          <p:cNvPr id="29" name="Kuvaselitesuorakulmio 8">
            <a:extLst>
              <a:ext uri="{FF2B5EF4-FFF2-40B4-BE49-F238E27FC236}">
                <a16:creationId xmlns:a16="http://schemas.microsoft.com/office/drawing/2014/main" id="{AE120265-5529-4440-A4EF-38C38D422AA4}"/>
              </a:ext>
            </a:extLst>
          </p:cNvPr>
          <p:cNvSpPr/>
          <p:nvPr/>
        </p:nvSpPr>
        <p:spPr>
          <a:xfrm>
            <a:off x="6068710" y="4932895"/>
            <a:ext cx="1230574" cy="896871"/>
          </a:xfrm>
          <a:prstGeom prst="wedgeRectCallout">
            <a:avLst>
              <a:gd name="adj1" fmla="val -161708"/>
              <a:gd name="adj2" fmla="val -23194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Pihakansi tulee istuttaa/nurmipinta pääosin leikki- ja oleskelualueeksi</a:t>
            </a:r>
          </a:p>
        </p:txBody>
      </p:sp>
      <p:sp>
        <p:nvSpPr>
          <p:cNvPr id="30" name="Kuvaselitesuorakulmio 9">
            <a:extLst>
              <a:ext uri="{FF2B5EF4-FFF2-40B4-BE49-F238E27FC236}">
                <a16:creationId xmlns:a16="http://schemas.microsoft.com/office/drawing/2014/main" id="{B0DBA4FB-5880-449C-99FB-6AEB9531A3B5}"/>
              </a:ext>
            </a:extLst>
          </p:cNvPr>
          <p:cNvSpPr/>
          <p:nvPr/>
        </p:nvSpPr>
        <p:spPr>
          <a:xfrm>
            <a:off x="6054199" y="2374479"/>
            <a:ext cx="1230574" cy="798430"/>
          </a:xfrm>
          <a:prstGeom prst="wedgeRectCallout">
            <a:avLst>
              <a:gd name="adj1" fmla="val -118348"/>
              <a:gd name="adj2" fmla="val 51069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Katutasossa rakennusmassa tulee viistää</a:t>
            </a:r>
          </a:p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&gt;näkemät</a:t>
            </a:r>
            <a:endParaRPr lang="fi-FI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FA16CD8D-14F1-4AAE-9793-90888AF89559}"/>
              </a:ext>
            </a:extLst>
          </p:cNvPr>
          <p:cNvSpPr txBox="1"/>
          <p:nvPr/>
        </p:nvSpPr>
        <p:spPr>
          <a:xfrm>
            <a:off x="7513634" y="4114049"/>
            <a:ext cx="4585399" cy="2477601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i-FI" b="1" dirty="0"/>
              <a:t>Tontin pinta-ala		2017 m2</a:t>
            </a:r>
          </a:p>
          <a:p>
            <a:r>
              <a:rPr lang="fi-FI" b="1" dirty="0"/>
              <a:t>Rakennusoikeus		</a:t>
            </a:r>
          </a:p>
          <a:p>
            <a:r>
              <a:rPr lang="fi-FI" b="1" dirty="0"/>
              <a:t>Asuminen		2400..3000 k-m2</a:t>
            </a:r>
          </a:p>
          <a:p>
            <a:r>
              <a:rPr lang="fi-FI" b="1" dirty="0"/>
              <a:t>Liiketilat			500..1100 k-m2</a:t>
            </a:r>
          </a:p>
          <a:p>
            <a:r>
              <a:rPr lang="fi-FI" b="1" dirty="0"/>
              <a:t>Tehokkuus e (k-m2/m2)	1,74</a:t>
            </a:r>
          </a:p>
          <a:p>
            <a:r>
              <a:rPr lang="fi-FI" b="1" dirty="0"/>
              <a:t>Asukkaita		60-80 kpl</a:t>
            </a:r>
          </a:p>
          <a:p>
            <a:r>
              <a:rPr lang="fi-FI" b="1" dirty="0"/>
              <a:t>Asuntoja			40-50 kpl</a:t>
            </a:r>
          </a:p>
          <a:p>
            <a:r>
              <a:rPr lang="fi-FI" b="1" dirty="0"/>
              <a:t>Autopaikat (1/100k-m2)*	35 kpl</a:t>
            </a:r>
          </a:p>
          <a:p>
            <a:r>
              <a:rPr lang="fi-FI" sz="1200" dirty="0"/>
              <a:t>*) Yhteiskäyttöautosta 4 </a:t>
            </a:r>
            <a:r>
              <a:rPr lang="fi-FI" sz="1200" dirty="0" err="1"/>
              <a:t>ap:n</a:t>
            </a:r>
            <a:r>
              <a:rPr lang="fi-FI" sz="1200" dirty="0"/>
              <a:t> vähennys</a:t>
            </a:r>
          </a:p>
        </p:txBody>
      </p:sp>
      <p:sp>
        <p:nvSpPr>
          <p:cNvPr id="14" name="Kuvaselitesuorakulmio 3">
            <a:extLst>
              <a:ext uri="{FF2B5EF4-FFF2-40B4-BE49-F238E27FC236}">
                <a16:creationId xmlns:a16="http://schemas.microsoft.com/office/drawing/2014/main" id="{1DD47C26-A9E2-4D0B-8B89-ABC7B20AD0A8}"/>
              </a:ext>
            </a:extLst>
          </p:cNvPr>
          <p:cNvSpPr/>
          <p:nvPr/>
        </p:nvSpPr>
        <p:spPr>
          <a:xfrm>
            <a:off x="811737" y="4855337"/>
            <a:ext cx="1335469" cy="496275"/>
          </a:xfrm>
          <a:prstGeom prst="wedgeRectCallout">
            <a:avLst>
              <a:gd name="adj1" fmla="val 181742"/>
              <a:gd name="adj2" fmla="val -105943"/>
            </a:avLst>
          </a:prstGeom>
          <a:solidFill>
            <a:schemeClr val="accent6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cs typeface="Times New Roman" panose="02020603050405020304" pitchFamily="18" charset="0"/>
              </a:rPr>
              <a:t>Rakentamistapa ja julkisivumääräykset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7FB075E6-BC3F-4039-8D76-55C6FA95F782}"/>
              </a:ext>
            </a:extLst>
          </p:cNvPr>
          <p:cNvSpPr txBox="1"/>
          <p:nvPr/>
        </p:nvSpPr>
        <p:spPr>
          <a:xfrm>
            <a:off x="365000" y="1710531"/>
            <a:ext cx="7059530" cy="338554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fi-FI" sz="1600" b="1" dirty="0"/>
              <a:t>Asemakaavamääräyksiä</a:t>
            </a:r>
            <a:endParaRPr lang="fi-FI" b="1" dirty="0"/>
          </a:p>
        </p:txBody>
      </p:sp>
      <p:sp>
        <p:nvSpPr>
          <p:cNvPr id="17" name="Vapaamuotoinen: Muoto 16">
            <a:extLst>
              <a:ext uri="{FF2B5EF4-FFF2-40B4-BE49-F238E27FC236}">
                <a16:creationId xmlns:a16="http://schemas.microsoft.com/office/drawing/2014/main" id="{ED71B54D-2932-4255-9427-67580A1EFBFA}"/>
              </a:ext>
            </a:extLst>
          </p:cNvPr>
          <p:cNvSpPr/>
          <p:nvPr/>
        </p:nvSpPr>
        <p:spPr>
          <a:xfrm>
            <a:off x="7534886" y="3449267"/>
            <a:ext cx="1824759" cy="529679"/>
          </a:xfrm>
          <a:custGeom>
            <a:avLst/>
            <a:gdLst>
              <a:gd name="connsiteX0" fmla="*/ 238327 w 569068"/>
              <a:gd name="connsiteY0" fmla="*/ 233464 h 233464"/>
              <a:gd name="connsiteX1" fmla="*/ 569068 w 569068"/>
              <a:gd name="connsiteY1" fmla="*/ 145915 h 233464"/>
              <a:gd name="connsiteX2" fmla="*/ 340468 w 569068"/>
              <a:gd name="connsiteY2" fmla="*/ 0 h 233464"/>
              <a:gd name="connsiteX3" fmla="*/ 0 w 569068"/>
              <a:gd name="connsiteY3" fmla="*/ 63230 h 233464"/>
              <a:gd name="connsiteX4" fmla="*/ 238327 w 569068"/>
              <a:gd name="connsiteY4" fmla="*/ 233464 h 233464"/>
              <a:gd name="connsiteX0" fmla="*/ 238327 w 1116420"/>
              <a:gd name="connsiteY0" fmla="*/ 345126 h 345126"/>
              <a:gd name="connsiteX1" fmla="*/ 1116420 w 1116420"/>
              <a:gd name="connsiteY1" fmla="*/ 0 h 345126"/>
              <a:gd name="connsiteX2" fmla="*/ 340468 w 1116420"/>
              <a:gd name="connsiteY2" fmla="*/ 111662 h 345126"/>
              <a:gd name="connsiteX3" fmla="*/ 0 w 1116420"/>
              <a:gd name="connsiteY3" fmla="*/ 174892 h 345126"/>
              <a:gd name="connsiteX4" fmla="*/ 238327 w 1116420"/>
              <a:gd name="connsiteY4" fmla="*/ 345126 h 345126"/>
              <a:gd name="connsiteX0" fmla="*/ 334918 w 1116420"/>
              <a:gd name="connsiteY0" fmla="*/ 274293 h 274293"/>
              <a:gd name="connsiteX1" fmla="*/ 1116420 w 1116420"/>
              <a:gd name="connsiteY1" fmla="*/ 0 h 274293"/>
              <a:gd name="connsiteX2" fmla="*/ 340468 w 1116420"/>
              <a:gd name="connsiteY2" fmla="*/ 111662 h 274293"/>
              <a:gd name="connsiteX3" fmla="*/ 0 w 1116420"/>
              <a:gd name="connsiteY3" fmla="*/ 174892 h 274293"/>
              <a:gd name="connsiteX4" fmla="*/ 334918 w 1116420"/>
              <a:gd name="connsiteY4" fmla="*/ 274293 h 274293"/>
              <a:gd name="connsiteX0" fmla="*/ 837194 w 1618696"/>
              <a:gd name="connsiteY0" fmla="*/ 440691 h 440691"/>
              <a:gd name="connsiteX1" fmla="*/ 1618696 w 1618696"/>
              <a:gd name="connsiteY1" fmla="*/ 166398 h 440691"/>
              <a:gd name="connsiteX2" fmla="*/ 842744 w 1618696"/>
              <a:gd name="connsiteY2" fmla="*/ 278060 h 440691"/>
              <a:gd name="connsiteX3" fmla="*/ 0 w 1618696"/>
              <a:gd name="connsiteY3" fmla="*/ 0 h 440691"/>
              <a:gd name="connsiteX4" fmla="*/ 837194 w 1618696"/>
              <a:gd name="connsiteY4" fmla="*/ 440691 h 440691"/>
              <a:gd name="connsiteX0" fmla="*/ 837194 w 1618696"/>
              <a:gd name="connsiteY0" fmla="*/ 606952 h 606952"/>
              <a:gd name="connsiteX1" fmla="*/ 1618696 w 1618696"/>
              <a:gd name="connsiteY1" fmla="*/ 332659 h 606952"/>
              <a:gd name="connsiteX2" fmla="*/ 926456 w 1618696"/>
              <a:gd name="connsiteY2" fmla="*/ 0 h 606952"/>
              <a:gd name="connsiteX3" fmla="*/ 0 w 1618696"/>
              <a:gd name="connsiteY3" fmla="*/ 166261 h 606952"/>
              <a:gd name="connsiteX4" fmla="*/ 837194 w 1618696"/>
              <a:gd name="connsiteY4" fmla="*/ 606952 h 606952"/>
              <a:gd name="connsiteX0" fmla="*/ 837194 w 1786122"/>
              <a:gd name="connsiteY0" fmla="*/ 606952 h 606952"/>
              <a:gd name="connsiteX1" fmla="*/ 1786122 w 1786122"/>
              <a:gd name="connsiteY1" fmla="*/ 339099 h 606952"/>
              <a:gd name="connsiteX2" fmla="*/ 926456 w 1786122"/>
              <a:gd name="connsiteY2" fmla="*/ 0 h 606952"/>
              <a:gd name="connsiteX3" fmla="*/ 0 w 1786122"/>
              <a:gd name="connsiteY3" fmla="*/ 166261 h 606952"/>
              <a:gd name="connsiteX4" fmla="*/ 837194 w 1786122"/>
              <a:gd name="connsiteY4" fmla="*/ 606952 h 606952"/>
              <a:gd name="connsiteX0" fmla="*/ 837194 w 1786122"/>
              <a:gd name="connsiteY0" fmla="*/ 606952 h 606952"/>
              <a:gd name="connsiteX1" fmla="*/ 1786122 w 1786122"/>
              <a:gd name="connsiteY1" fmla="*/ 339099 h 606952"/>
              <a:gd name="connsiteX2" fmla="*/ 958653 w 1786122"/>
              <a:gd name="connsiteY2" fmla="*/ 0 h 606952"/>
              <a:gd name="connsiteX3" fmla="*/ 0 w 1786122"/>
              <a:gd name="connsiteY3" fmla="*/ 166261 h 606952"/>
              <a:gd name="connsiteX4" fmla="*/ 837194 w 1786122"/>
              <a:gd name="connsiteY4" fmla="*/ 606952 h 606952"/>
              <a:gd name="connsiteX0" fmla="*/ 875831 w 1824759"/>
              <a:gd name="connsiteY0" fmla="*/ 606952 h 606952"/>
              <a:gd name="connsiteX1" fmla="*/ 1824759 w 1824759"/>
              <a:gd name="connsiteY1" fmla="*/ 339099 h 606952"/>
              <a:gd name="connsiteX2" fmla="*/ 997290 w 1824759"/>
              <a:gd name="connsiteY2" fmla="*/ 0 h 606952"/>
              <a:gd name="connsiteX3" fmla="*/ 0 w 1824759"/>
              <a:gd name="connsiteY3" fmla="*/ 269292 h 606952"/>
              <a:gd name="connsiteX4" fmla="*/ 875831 w 1824759"/>
              <a:gd name="connsiteY4" fmla="*/ 606952 h 606952"/>
              <a:gd name="connsiteX0" fmla="*/ 875831 w 1824759"/>
              <a:gd name="connsiteY0" fmla="*/ 529679 h 529679"/>
              <a:gd name="connsiteX1" fmla="*/ 1824759 w 1824759"/>
              <a:gd name="connsiteY1" fmla="*/ 261826 h 529679"/>
              <a:gd name="connsiteX2" fmla="*/ 1106761 w 1824759"/>
              <a:gd name="connsiteY2" fmla="*/ 0 h 529679"/>
              <a:gd name="connsiteX3" fmla="*/ 0 w 1824759"/>
              <a:gd name="connsiteY3" fmla="*/ 192019 h 529679"/>
              <a:gd name="connsiteX4" fmla="*/ 875831 w 1824759"/>
              <a:gd name="connsiteY4" fmla="*/ 529679 h 52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4759" h="529679">
                <a:moveTo>
                  <a:pt x="875831" y="529679"/>
                </a:moveTo>
                <a:lnTo>
                  <a:pt x="1824759" y="261826"/>
                </a:lnTo>
                <a:lnTo>
                  <a:pt x="1106761" y="0"/>
                </a:lnTo>
                <a:lnTo>
                  <a:pt x="0" y="192019"/>
                </a:lnTo>
                <a:lnTo>
                  <a:pt x="875831" y="529679"/>
                </a:lnTo>
                <a:close/>
              </a:path>
            </a:pathLst>
          </a:custGeom>
          <a:solidFill>
            <a:srgbClr val="FFC000">
              <a:alpha val="34000"/>
            </a:srgbClr>
          </a:solidFill>
          <a:ln>
            <a:solidFill>
              <a:schemeClr val="bg1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09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14" y="2516494"/>
            <a:ext cx="2959013" cy="21907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26E6D720-3C93-47D2-8CDA-1275465F9C1E}"/>
              </a:ext>
            </a:extLst>
          </p:cNvPr>
          <p:cNvSpPr/>
          <p:nvPr/>
        </p:nvSpPr>
        <p:spPr>
          <a:xfrm>
            <a:off x="97700" y="49037"/>
            <a:ext cx="94256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sp>
        <p:nvSpPr>
          <p:cNvPr id="17" name="Sisällön paikkamerkki 2">
            <a:extLst>
              <a:ext uri="{FF2B5EF4-FFF2-40B4-BE49-F238E27FC236}">
                <a16:creationId xmlns:a16="http://schemas.microsoft.com/office/drawing/2014/main" id="{31E0A042-0A3D-47AA-AA8E-02746E78C1F2}"/>
              </a:ext>
            </a:extLst>
          </p:cNvPr>
          <p:cNvSpPr txBox="1">
            <a:spLocks/>
          </p:cNvSpPr>
          <p:nvPr/>
        </p:nvSpPr>
        <p:spPr>
          <a:xfrm>
            <a:off x="5442840" y="755602"/>
            <a:ext cx="6265940" cy="571251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Asemakaava - Ju1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i-FI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dirty="0">
              <a:latin typeface="+mj-lt"/>
            </a:endParaRPr>
          </a:p>
        </p:txBody>
      </p:sp>
      <p:pic>
        <p:nvPicPr>
          <p:cNvPr id="18" name="Kuva 17">
            <a:extLst>
              <a:ext uri="{FF2B5EF4-FFF2-40B4-BE49-F238E27FC236}">
                <a16:creationId xmlns:a16="http://schemas.microsoft.com/office/drawing/2014/main" id="{01DC41AD-2DE3-4ADA-B1A6-83669B2C0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17"/>
          <a:stretch/>
        </p:blipFill>
        <p:spPr>
          <a:xfrm>
            <a:off x="5591531" y="1085700"/>
            <a:ext cx="5961132" cy="5191407"/>
          </a:xfrm>
          <a:prstGeom prst="rect">
            <a:avLst/>
          </a:prstGeom>
        </p:spPr>
      </p:pic>
      <p:sp>
        <p:nvSpPr>
          <p:cNvPr id="19" name="Suorakulmio 18">
            <a:extLst>
              <a:ext uri="{FF2B5EF4-FFF2-40B4-BE49-F238E27FC236}">
                <a16:creationId xmlns:a16="http://schemas.microsoft.com/office/drawing/2014/main" id="{0F389069-E6EB-4E40-8B18-7FEF0286864E}"/>
              </a:ext>
            </a:extLst>
          </p:cNvPr>
          <p:cNvSpPr/>
          <p:nvPr/>
        </p:nvSpPr>
        <p:spPr>
          <a:xfrm>
            <a:off x="8890934" y="1278205"/>
            <a:ext cx="914400" cy="16362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94F27B72-C43E-4F21-BBCA-FC8071A4C888}"/>
              </a:ext>
            </a:extLst>
          </p:cNvPr>
          <p:cNvSpPr/>
          <p:nvPr/>
        </p:nvSpPr>
        <p:spPr>
          <a:xfrm>
            <a:off x="5693742" y="2306504"/>
            <a:ext cx="1310639" cy="19410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C4A24742-919B-4BD4-B294-119E93E5E196}"/>
              </a:ext>
            </a:extLst>
          </p:cNvPr>
          <p:cNvSpPr/>
          <p:nvPr/>
        </p:nvSpPr>
        <p:spPr>
          <a:xfrm>
            <a:off x="6057899" y="3681403"/>
            <a:ext cx="792480" cy="19410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21454F56-EFAB-4A26-A3B7-BE7831F1BC51}"/>
              </a:ext>
            </a:extLst>
          </p:cNvPr>
          <p:cNvSpPr/>
          <p:nvPr/>
        </p:nvSpPr>
        <p:spPr>
          <a:xfrm>
            <a:off x="10100230" y="3543681"/>
            <a:ext cx="600253" cy="166597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31">
            <a:extLst>
              <a:ext uri="{FF2B5EF4-FFF2-40B4-BE49-F238E27FC236}">
                <a16:creationId xmlns:a16="http://schemas.microsoft.com/office/drawing/2014/main" id="{D6C62D7D-FC07-43C6-BE5A-E045D7B06011}"/>
              </a:ext>
            </a:extLst>
          </p:cNvPr>
          <p:cNvSpPr/>
          <p:nvPr/>
        </p:nvSpPr>
        <p:spPr>
          <a:xfrm>
            <a:off x="8126206" y="4873333"/>
            <a:ext cx="2487650" cy="16363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B6B67588-2DE7-40AA-9B8B-C0964F0FE97E}"/>
              </a:ext>
            </a:extLst>
          </p:cNvPr>
          <p:cNvSpPr/>
          <p:nvPr/>
        </p:nvSpPr>
        <p:spPr>
          <a:xfrm>
            <a:off x="8236416" y="5689876"/>
            <a:ext cx="490888" cy="16363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4" name="Suorakulmio 33">
            <a:extLst>
              <a:ext uri="{FF2B5EF4-FFF2-40B4-BE49-F238E27FC236}">
                <a16:creationId xmlns:a16="http://schemas.microsoft.com/office/drawing/2014/main" id="{C589F634-0C11-491C-A4B0-C8649C69D8B4}"/>
              </a:ext>
            </a:extLst>
          </p:cNvPr>
          <p:cNvSpPr/>
          <p:nvPr/>
        </p:nvSpPr>
        <p:spPr>
          <a:xfrm>
            <a:off x="7283912" y="5802264"/>
            <a:ext cx="1732149" cy="163630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4FC10718-6005-467C-B80E-AB25E1BEB820}"/>
              </a:ext>
            </a:extLst>
          </p:cNvPr>
          <p:cNvSpPr/>
          <p:nvPr/>
        </p:nvSpPr>
        <p:spPr>
          <a:xfrm>
            <a:off x="10157982" y="1582488"/>
            <a:ext cx="914400" cy="163629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6" name="Kuva 35">
            <a:extLst>
              <a:ext uri="{FF2B5EF4-FFF2-40B4-BE49-F238E27FC236}">
                <a16:creationId xmlns:a16="http://schemas.microsoft.com/office/drawing/2014/main" id="{64F3950B-B95C-4DF1-9114-37C7C46181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51" r="26487" b="17623"/>
          <a:stretch/>
        </p:blipFill>
        <p:spPr>
          <a:xfrm>
            <a:off x="656179" y="1746117"/>
            <a:ext cx="4071486" cy="4722003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7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14" y="2516494"/>
            <a:ext cx="2959013" cy="21907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10" name="Kuvaseliteviiva 1 (ei reunaa) 9"/>
          <p:cNvSpPr/>
          <p:nvPr/>
        </p:nvSpPr>
        <p:spPr>
          <a:xfrm>
            <a:off x="9070036" y="1623148"/>
            <a:ext cx="1847850" cy="371475"/>
          </a:xfrm>
          <a:prstGeom prst="callout1">
            <a:avLst>
              <a:gd name="adj1" fmla="val 62339"/>
              <a:gd name="adj2" fmla="val 430"/>
              <a:gd name="adj3" fmla="val 535577"/>
              <a:gd name="adj4" fmla="val -35240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Tontti 703/3</a:t>
            </a:r>
            <a:endParaRPr lang="fi-FI" sz="2000" i="1" dirty="0">
              <a:latin typeface="+mj-lt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ED36CD33-5A2C-4F70-8277-47380D433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"/>
          <a:stretch/>
        </p:blipFill>
        <p:spPr>
          <a:xfrm>
            <a:off x="365000" y="1715483"/>
            <a:ext cx="7059530" cy="4844102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Kuvaselitesuorakulmio 4">
            <a:extLst>
              <a:ext uri="{FF2B5EF4-FFF2-40B4-BE49-F238E27FC236}">
                <a16:creationId xmlns:a16="http://schemas.microsoft.com/office/drawing/2014/main" id="{1D537BB5-5163-4395-9ADA-EDF086B1530F}"/>
              </a:ext>
            </a:extLst>
          </p:cNvPr>
          <p:cNvSpPr/>
          <p:nvPr/>
        </p:nvSpPr>
        <p:spPr>
          <a:xfrm>
            <a:off x="904878" y="1808885"/>
            <a:ext cx="1377268" cy="1000024"/>
          </a:xfrm>
          <a:prstGeom prst="wedgeRectCallout">
            <a:avLst>
              <a:gd name="adj1" fmla="val 143906"/>
              <a:gd name="adj2" fmla="val 106551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Katutasossa liiketila liittyy saumattomasti Suupantien kevyenliikenteen väylään.</a:t>
            </a:r>
          </a:p>
        </p:txBody>
      </p:sp>
      <p:sp>
        <p:nvSpPr>
          <p:cNvPr id="18" name="Kuvaselitesuorakulmio 5">
            <a:extLst>
              <a:ext uri="{FF2B5EF4-FFF2-40B4-BE49-F238E27FC236}">
                <a16:creationId xmlns:a16="http://schemas.microsoft.com/office/drawing/2014/main" id="{35C5D673-2C47-47A4-BF1F-7EF056EBCA82}"/>
              </a:ext>
            </a:extLst>
          </p:cNvPr>
          <p:cNvSpPr/>
          <p:nvPr/>
        </p:nvSpPr>
        <p:spPr>
          <a:xfrm>
            <a:off x="2760711" y="1808885"/>
            <a:ext cx="1633772" cy="661087"/>
          </a:xfrm>
          <a:prstGeom prst="wedgeRectCallout">
            <a:avLst>
              <a:gd name="adj1" fmla="val 49905"/>
              <a:gd name="adj2" fmla="val 127313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Suupantie bussipysäkki sijoittuu jatkossakin rakennuksen eteen.</a:t>
            </a:r>
          </a:p>
        </p:txBody>
      </p:sp>
      <p:sp>
        <p:nvSpPr>
          <p:cNvPr id="19" name="Kuvaselitesuorakulmio 6">
            <a:extLst>
              <a:ext uri="{FF2B5EF4-FFF2-40B4-BE49-F238E27FC236}">
                <a16:creationId xmlns:a16="http://schemas.microsoft.com/office/drawing/2014/main" id="{11F511CB-C527-436B-8884-FE42035668EA}"/>
              </a:ext>
            </a:extLst>
          </p:cNvPr>
          <p:cNvSpPr/>
          <p:nvPr/>
        </p:nvSpPr>
        <p:spPr>
          <a:xfrm>
            <a:off x="5220462" y="1779936"/>
            <a:ext cx="1933752" cy="661087"/>
          </a:xfrm>
          <a:prstGeom prst="wedgeRectCallout">
            <a:avLst>
              <a:gd name="adj1" fmla="val -37355"/>
              <a:gd name="adj2" fmla="val 113781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Kvl</a:t>
            </a: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levenee sisäänkäynnin kohdalla muodostaen katutilaan kohtaamispaikan.</a:t>
            </a:r>
          </a:p>
        </p:txBody>
      </p:sp>
      <p:sp>
        <p:nvSpPr>
          <p:cNvPr id="20" name="Kuvaselitesuorakulmio 7">
            <a:extLst>
              <a:ext uri="{FF2B5EF4-FFF2-40B4-BE49-F238E27FC236}">
                <a16:creationId xmlns:a16="http://schemas.microsoft.com/office/drawing/2014/main" id="{5CC83C0D-6BEE-49B4-AF5B-2E9B784A11EB}"/>
              </a:ext>
            </a:extLst>
          </p:cNvPr>
          <p:cNvSpPr/>
          <p:nvPr/>
        </p:nvSpPr>
        <p:spPr>
          <a:xfrm>
            <a:off x="5996693" y="3054268"/>
            <a:ext cx="1335116" cy="618028"/>
          </a:xfrm>
          <a:prstGeom prst="wedgeRectCallout">
            <a:avLst>
              <a:gd name="adj1" fmla="val -134352"/>
              <a:gd name="adj2" fmla="val -22000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Porrashuoneeseen tulee olla käynti Suupantien puolelta.</a:t>
            </a:r>
          </a:p>
        </p:txBody>
      </p:sp>
      <p:sp>
        <p:nvSpPr>
          <p:cNvPr id="22" name="Kuvaselitesuorakulmio 8">
            <a:extLst>
              <a:ext uri="{FF2B5EF4-FFF2-40B4-BE49-F238E27FC236}">
                <a16:creationId xmlns:a16="http://schemas.microsoft.com/office/drawing/2014/main" id="{F28E254B-0544-459D-88F5-2598C4684212}"/>
              </a:ext>
            </a:extLst>
          </p:cNvPr>
          <p:cNvSpPr/>
          <p:nvPr/>
        </p:nvSpPr>
        <p:spPr>
          <a:xfrm>
            <a:off x="6084950" y="4611785"/>
            <a:ext cx="1246859" cy="490032"/>
          </a:xfrm>
          <a:prstGeom prst="wedgeRectCallout">
            <a:avLst>
              <a:gd name="adj1" fmla="val -132159"/>
              <a:gd name="adj2" fmla="val -27258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Autopaikotus on pihakannen alla.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26E6D720-3C93-47D2-8CDA-1275465F9C1E}"/>
              </a:ext>
            </a:extLst>
          </p:cNvPr>
          <p:cNvSpPr/>
          <p:nvPr/>
        </p:nvSpPr>
        <p:spPr>
          <a:xfrm>
            <a:off x="97700" y="49037"/>
            <a:ext cx="94256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</p:txBody>
      </p:sp>
    </p:spTree>
    <p:extLst>
      <p:ext uri="{BB962C8B-B14F-4D97-AF65-F5344CB8AC3E}">
        <p14:creationId xmlns:p14="http://schemas.microsoft.com/office/powerpoint/2010/main" val="100492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14" y="2516494"/>
            <a:ext cx="2959013" cy="21907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10" name="Kuvaseliteviiva 1 (ei reunaa) 9"/>
          <p:cNvSpPr/>
          <p:nvPr/>
        </p:nvSpPr>
        <p:spPr>
          <a:xfrm>
            <a:off x="9070036" y="1623148"/>
            <a:ext cx="1847850" cy="371475"/>
          </a:xfrm>
          <a:prstGeom prst="callout1">
            <a:avLst>
              <a:gd name="adj1" fmla="val 62339"/>
              <a:gd name="adj2" fmla="val 430"/>
              <a:gd name="adj3" fmla="val 535577"/>
              <a:gd name="adj4" fmla="val -35240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0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Tontti 703/3</a:t>
            </a:r>
            <a:endParaRPr lang="fi-FI" sz="2000" i="1" dirty="0">
              <a:latin typeface="+mj-lt"/>
            </a:endParaRP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ED36CD33-5A2C-4F70-8277-47380D4339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0"/>
          <a:stretch/>
        </p:blipFill>
        <p:spPr>
          <a:xfrm>
            <a:off x="365000" y="1715483"/>
            <a:ext cx="7059530" cy="4844102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Suorakulmio 22">
            <a:extLst>
              <a:ext uri="{FF2B5EF4-FFF2-40B4-BE49-F238E27FC236}">
                <a16:creationId xmlns:a16="http://schemas.microsoft.com/office/drawing/2014/main" id="{26E6D720-3C93-47D2-8CDA-1275465F9C1E}"/>
              </a:ext>
            </a:extLst>
          </p:cNvPr>
          <p:cNvSpPr/>
          <p:nvPr/>
        </p:nvSpPr>
        <p:spPr>
          <a:xfrm>
            <a:off x="97700" y="49037"/>
            <a:ext cx="94256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Tontinluovutus - Suupantori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Tontti 703/3</a:t>
            </a:r>
          </a:p>
          <a:p>
            <a:r>
              <a:rPr lang="fi-FI" b="1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13.9.2021</a:t>
            </a:r>
          </a:p>
          <a:p>
            <a:r>
              <a:rPr lang="fi-FI" sz="3600" dirty="0">
                <a:solidFill>
                  <a:schemeClr val="bg1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endParaRPr lang="fi-FI" sz="1050" dirty="0">
              <a:solidFill>
                <a:schemeClr val="bg1"/>
              </a:solidFill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0567376-1B4B-4D11-AC8B-4FE43C5782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65" y="2411713"/>
            <a:ext cx="3664387" cy="3913826"/>
          </a:xfrm>
          <a:prstGeom prst="rect">
            <a:avLst/>
          </a:prstGeom>
        </p:spPr>
      </p:pic>
      <p:sp>
        <p:nvSpPr>
          <p:cNvPr id="22" name="Kuvaselitesuorakulmio 8">
            <a:extLst>
              <a:ext uri="{FF2B5EF4-FFF2-40B4-BE49-F238E27FC236}">
                <a16:creationId xmlns:a16="http://schemas.microsoft.com/office/drawing/2014/main" id="{F28E254B-0544-459D-88F5-2598C4684212}"/>
              </a:ext>
            </a:extLst>
          </p:cNvPr>
          <p:cNvSpPr/>
          <p:nvPr/>
        </p:nvSpPr>
        <p:spPr>
          <a:xfrm>
            <a:off x="1161985" y="4194215"/>
            <a:ext cx="1246859" cy="428027"/>
          </a:xfrm>
          <a:prstGeom prst="wedgeRectCallout">
            <a:avLst>
              <a:gd name="adj1" fmla="val 145874"/>
              <a:gd name="adj2" fmla="val -37511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Esteetön pihakansi.</a:t>
            </a:r>
          </a:p>
        </p:txBody>
      </p:sp>
      <p:sp>
        <p:nvSpPr>
          <p:cNvPr id="20" name="Kuvaselitesuorakulmio 7">
            <a:extLst>
              <a:ext uri="{FF2B5EF4-FFF2-40B4-BE49-F238E27FC236}">
                <a16:creationId xmlns:a16="http://schemas.microsoft.com/office/drawing/2014/main" id="{5CC83C0D-6BEE-49B4-AF5B-2E9B784A11EB}"/>
              </a:ext>
            </a:extLst>
          </p:cNvPr>
          <p:cNvSpPr/>
          <p:nvPr/>
        </p:nvSpPr>
        <p:spPr>
          <a:xfrm>
            <a:off x="5924352" y="3054267"/>
            <a:ext cx="1420993" cy="804299"/>
          </a:xfrm>
          <a:prstGeom prst="wedgeRectCallout">
            <a:avLst>
              <a:gd name="adj1" fmla="val -111773"/>
              <a:gd name="adj2" fmla="val -31995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Torniosa muodostaa dominantin torin kulmalle.</a:t>
            </a:r>
          </a:p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Terävä nurkka.</a:t>
            </a:r>
            <a:endParaRPr lang="fi-FI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Kuvaselitesuorakulmio 4">
            <a:extLst>
              <a:ext uri="{FF2B5EF4-FFF2-40B4-BE49-F238E27FC236}">
                <a16:creationId xmlns:a16="http://schemas.microsoft.com/office/drawing/2014/main" id="{1D537BB5-5163-4395-9ADA-EDF086B1530F}"/>
              </a:ext>
            </a:extLst>
          </p:cNvPr>
          <p:cNvSpPr/>
          <p:nvPr/>
        </p:nvSpPr>
        <p:spPr>
          <a:xfrm>
            <a:off x="1270184" y="2887282"/>
            <a:ext cx="1263257" cy="500012"/>
          </a:xfrm>
          <a:prstGeom prst="wedgeRectCallout">
            <a:avLst>
              <a:gd name="adj1" fmla="val 143906"/>
              <a:gd name="adj2" fmla="val 106551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900430" algn="l"/>
              </a:tabLst>
            </a:pPr>
            <a:r>
              <a:rPr lang="fi-FI" sz="1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Liikekerros voi olla I-II kerrosta</a:t>
            </a:r>
          </a:p>
        </p:txBody>
      </p:sp>
    </p:spTree>
    <p:extLst>
      <p:ext uri="{BB962C8B-B14F-4D97-AF65-F5344CB8AC3E}">
        <p14:creationId xmlns:p14="http://schemas.microsoft.com/office/powerpoint/2010/main" val="12020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6F57C902-40C2-4C03-833D-7B9DA4930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214" y="2516494"/>
            <a:ext cx="2959013" cy="2190734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0D99E8EA-87D0-4A9D-9504-34D86A3FE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20096" y="0"/>
            <a:ext cx="12169900" cy="6858000"/>
          </a:xfrm>
          <a:prstGeom prst="rect">
            <a:avLst/>
          </a:prstGeo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10355088" y="6559585"/>
            <a:ext cx="1873287" cy="298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i-FI" sz="1200" b="1" dirty="0" err="1">
                <a:solidFill>
                  <a:schemeClr val="bg1">
                    <a:lumMod val="50000"/>
                  </a:schemeClr>
                </a:solidFill>
              </a:rPr>
              <a:t>Röni</a:t>
            </a:r>
            <a:r>
              <a:rPr lang="fi-FI" sz="1200" b="1" dirty="0">
                <a:solidFill>
                  <a:schemeClr val="bg1">
                    <a:lumMod val="50000"/>
                  </a:schemeClr>
                </a:solidFill>
              </a:rPr>
              <a:t>-Kuva Oy 2021</a:t>
            </a:r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F60F0272-F363-45FC-B7C6-9736AFC93AB5}"/>
              </a:ext>
            </a:extLst>
          </p:cNvPr>
          <p:cNvSpPr txBox="1">
            <a:spLocks/>
          </p:cNvSpPr>
          <p:nvPr/>
        </p:nvSpPr>
        <p:spPr>
          <a:xfrm>
            <a:off x="353885" y="276294"/>
            <a:ext cx="3449776" cy="3495606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None/>
            </a:pPr>
            <a:r>
              <a:rPr lang="fi-FI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Virikkeitä - dominanttirakennus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Tyylikkään yksinkertainen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Erikoinen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Brutaali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Leikkisän raikas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Traditionaalinen</a:t>
            </a: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Poikkeava</a:t>
            </a:r>
          </a:p>
          <a:p>
            <a:pPr>
              <a:lnSpc>
                <a:spcPct val="107000"/>
              </a:lnSpc>
            </a:pPr>
            <a:r>
              <a:rPr lang="fi-FI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</a:t>
            </a:r>
            <a:endParaRPr lang="fi-FI" sz="1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i-FI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Kappalemainen</a:t>
            </a:r>
          </a:p>
          <a:p>
            <a:pPr>
              <a:lnSpc>
                <a:spcPct val="107000"/>
              </a:lnSpc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dirty="0">
              <a:latin typeface="+mj-lt"/>
            </a:endParaRPr>
          </a:p>
        </p:txBody>
      </p:sp>
      <p:pic>
        <p:nvPicPr>
          <p:cNvPr id="25" name="Kuva 24">
            <a:extLst>
              <a:ext uri="{FF2B5EF4-FFF2-40B4-BE49-F238E27FC236}">
                <a16:creationId xmlns:a16="http://schemas.microsoft.com/office/drawing/2014/main" id="{16EAB316-32BD-4BF1-98F7-8B768393D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658" b="2366"/>
          <a:stretch/>
        </p:blipFill>
        <p:spPr>
          <a:xfrm>
            <a:off x="4047015" y="392257"/>
            <a:ext cx="8054550" cy="5596555"/>
          </a:xfrm>
          <a:prstGeom prst="rect">
            <a:avLst/>
          </a:prstGeom>
          <a:ln w="317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Kuvaselitesuorakulmio 7">
            <a:extLst>
              <a:ext uri="{FF2B5EF4-FFF2-40B4-BE49-F238E27FC236}">
                <a16:creationId xmlns:a16="http://schemas.microsoft.com/office/drawing/2014/main" id="{BCC91628-0E6D-4799-8ACB-A94C0D811621}"/>
              </a:ext>
            </a:extLst>
          </p:cNvPr>
          <p:cNvSpPr/>
          <p:nvPr/>
        </p:nvSpPr>
        <p:spPr>
          <a:xfrm>
            <a:off x="4742823" y="783338"/>
            <a:ext cx="1990850" cy="1266526"/>
          </a:xfrm>
          <a:prstGeom prst="wedgeRectCallout">
            <a:avLst>
              <a:gd name="adj1" fmla="val 106224"/>
              <a:gd name="adj2" fmla="val 47044"/>
            </a:avLst>
          </a:prstGeom>
          <a:solidFill>
            <a:schemeClr val="accent6">
              <a:lumMod val="20000"/>
              <a:lumOff val="80000"/>
              <a:alpha val="74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tabLst>
                <a:tab pos="900430" algn="l"/>
              </a:tabLst>
            </a:pPr>
            <a:r>
              <a:rPr lang="fi-FI" sz="1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Asemakaavamääräyksistä: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fi-FI" sz="1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Jalusta-torni-kattokerros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fi-FI" sz="1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Tumma tiili, rappaus, metalli-lasijärjestelmä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fi-FI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Torin nurkka; terävä uloke</a:t>
            </a:r>
          </a:p>
          <a:p>
            <a:pPr marL="171450" indent="-171450" algn="l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fi-FI" sz="1000" i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Autopaikoitus pihakannen alla</a:t>
            </a:r>
            <a:endParaRPr lang="fi-FI" sz="1000" i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  <a:tabLst>
                <a:tab pos="900430" algn="l"/>
              </a:tabLst>
            </a:pPr>
            <a:endParaRPr lang="fi-FI" sz="1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Kuva 28">
            <a:extLst>
              <a:ext uri="{FF2B5EF4-FFF2-40B4-BE49-F238E27FC236}">
                <a16:creationId xmlns:a16="http://schemas.microsoft.com/office/drawing/2014/main" id="{0143DFE8-00C8-4218-BF79-2599496B2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3027" y="276294"/>
            <a:ext cx="7158963" cy="6445758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8366CE7F-701A-464C-A5AB-943A84E239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395" y="211040"/>
            <a:ext cx="5311832" cy="655965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81812DA0-906F-4BE9-B74E-B1B88DA1F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8468" y="205987"/>
            <a:ext cx="5445940" cy="6353598"/>
          </a:xfrm>
          <a:prstGeom prst="rect">
            <a:avLst/>
          </a:prstGeom>
        </p:spPr>
      </p:pic>
      <p:pic>
        <p:nvPicPr>
          <p:cNvPr id="31" name="Kuva 30">
            <a:extLst>
              <a:ext uri="{FF2B5EF4-FFF2-40B4-BE49-F238E27FC236}">
                <a16:creationId xmlns:a16="http://schemas.microsoft.com/office/drawing/2014/main" id="{0AE274BD-9ECA-41F3-973E-13E0F094C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7021" y="219143"/>
            <a:ext cx="5410840" cy="6512864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AE95A08-4383-4695-AFFA-50DCA31154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8468" y="227652"/>
            <a:ext cx="5978642" cy="6317567"/>
          </a:xfrm>
          <a:prstGeom prst="rect">
            <a:avLst/>
          </a:prstGeom>
        </p:spPr>
      </p:pic>
      <p:pic>
        <p:nvPicPr>
          <p:cNvPr id="26" name="Kuva 25">
            <a:extLst>
              <a:ext uri="{FF2B5EF4-FFF2-40B4-BE49-F238E27FC236}">
                <a16:creationId xmlns:a16="http://schemas.microsoft.com/office/drawing/2014/main" id="{0FC8D706-5B07-4507-B2E9-51F910D0E6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7449" y="683192"/>
            <a:ext cx="7700665" cy="5743143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76170172-7CB3-4112-9379-22C51A39E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64511" y="69417"/>
            <a:ext cx="6399206" cy="6719166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21841BBA-144F-4026-970F-2A8BE01952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04025" y="-8114"/>
            <a:ext cx="4569324" cy="6858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3FAA7D95-462D-469E-86F9-7AA192317A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1374" y="-30777"/>
            <a:ext cx="4924760" cy="6858000"/>
          </a:xfrm>
          <a:prstGeom prst="rect">
            <a:avLst/>
          </a:prstGeom>
        </p:spPr>
      </p:pic>
      <p:pic>
        <p:nvPicPr>
          <p:cNvPr id="20" name="Kuva 19">
            <a:extLst>
              <a:ext uri="{FF2B5EF4-FFF2-40B4-BE49-F238E27FC236}">
                <a16:creationId xmlns:a16="http://schemas.microsoft.com/office/drawing/2014/main" id="{A63FEAAB-B42F-45DC-8019-EBCE643C3D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68405" y="-1"/>
            <a:ext cx="4679354" cy="6858000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F3EE4F57-C15D-4406-B4F9-5890A2D8CC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22521" y="269068"/>
            <a:ext cx="6255567" cy="622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6577</TotalTime>
  <Words>452</Words>
  <Application>Microsoft Office PowerPoint</Application>
  <PresentationFormat>Laajakuva</PresentationFormat>
  <Paragraphs>137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Aikataulu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Kortelahti Santeri</dc:creator>
  <cp:lastModifiedBy>Kortelahti Santeri</cp:lastModifiedBy>
  <cp:revision>56</cp:revision>
  <dcterms:created xsi:type="dcterms:W3CDTF">2021-08-30T08:39:28Z</dcterms:created>
  <dcterms:modified xsi:type="dcterms:W3CDTF">2021-09-13T07:52:14Z</dcterms:modified>
</cp:coreProperties>
</file>